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54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54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54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54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532241774_2880x1920.jpg"/>
          <p:cNvSpPr/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532241774_2880x1920.jpg"/>
          <p:cNvSpPr/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532204087_1355x1355.jpg"/>
          <p:cNvSpPr/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532205080_1647x1098.jpg"/>
          <p:cNvSpPr/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532205080_1647x1098.jpg"/>
          <p:cNvSpPr/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532204087_1355x1355.jpg"/>
          <p:cNvSpPr/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532241774_2880x1920.jpg"/>
          <p:cNvSpPr/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Lisalottel/Springboard/tree/master/Capstone_02" TargetMode="External"/><Relationship Id="rId3" Type="http://schemas.openxmlformats.org/officeDocument/2006/relationships/hyperlink" Target="https://github.com/CSSEGISandData/COVID-19" TargetMode="External"/><Relationship Id="rId4" Type="http://schemas.openxmlformats.org/officeDocument/2006/relationships/hyperlink" Target="http://ourworldindata.org" TargetMode="External"/><Relationship Id="rId5" Type="http://schemas.openxmlformats.org/officeDocument/2006/relationships/hyperlink" Target="https://www.kaggle.com/mariaren/covid19-healthy-diet-dataset" TargetMode="External"/><Relationship Id="rId6" Type="http://schemas.openxmlformats.org/officeDocument/2006/relationships/hyperlink" Target="https://population.un.org/wpp" TargetMode="External"/><Relationship Id="rId7" Type="http://schemas.openxmlformats.org/officeDocument/2006/relationships/hyperlink" Target="https://scikit-learn.org/stable/index.html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What makes a nation susceptible to COVID-19 fatalities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784225">
              <a:defRPr sz="10640"/>
            </a:lvl1pPr>
          </a:lstStyle>
          <a:p>
            <a:pPr/>
            <a:r>
              <a:t>What makes a nation susceptible to COVID-19 fatalities?</a:t>
            </a:r>
          </a:p>
        </p:txBody>
      </p:sp>
      <p:sp>
        <p:nvSpPr>
          <p:cNvPr id="120" name="Capstone Project for Data Scientist Bootcamp @ Springboard…"/>
          <p:cNvSpPr txBox="1"/>
          <p:nvPr>
            <p:ph type="subTitle" sz="quarter" idx="1"/>
          </p:nvPr>
        </p:nvSpPr>
        <p:spPr>
          <a:xfrm>
            <a:off x="1614191" y="11894537"/>
            <a:ext cx="20828001" cy="1587501"/>
          </a:xfrm>
          <a:prstGeom prst="rect">
            <a:avLst/>
          </a:prstGeom>
        </p:spPr>
        <p:txBody>
          <a:bodyPr/>
          <a:lstStyle/>
          <a:p>
            <a:pPr>
              <a:defRPr sz="4500"/>
            </a:pPr>
            <a:r>
              <a:t>Capstone Project for Data Scientist Bootcamp @ Springboard</a:t>
            </a:r>
          </a:p>
          <a:p>
            <a:pPr>
              <a:defRPr sz="4500"/>
            </a:pPr>
            <a:r>
              <a:t>Dr. Lisa Hahn-Woernle, August 20, 2020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catter_Pop_Con_GDP_labeled.png" descr="Scatter_Pop_Con_GDP_labeled.png"/>
          <p:cNvPicPr>
            <a:picLocks noChangeAspect="1"/>
          </p:cNvPicPr>
          <p:nvPr/>
        </p:nvPicPr>
        <p:blipFill>
          <a:blip r:embed="rId2">
            <a:extLst/>
          </a:blip>
          <a:srcRect l="528" t="11234" r="1079" b="5105"/>
          <a:stretch>
            <a:fillRect/>
          </a:stretch>
        </p:blipFill>
        <p:spPr>
          <a:xfrm>
            <a:off x="2503090" y="2577901"/>
            <a:ext cx="19377964" cy="10592105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The bigger, the more - the richer, the worse."/>
          <p:cNvSpPr txBox="1"/>
          <p:nvPr/>
        </p:nvSpPr>
        <p:spPr>
          <a:xfrm>
            <a:off x="390676" y="569395"/>
            <a:ext cx="23602647" cy="1502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9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The bigger, the more - the richer, the worse.</a:t>
            </a:r>
          </a:p>
        </p:txBody>
      </p:sp>
      <p:sp>
        <p:nvSpPr>
          <p:cNvPr id="186" name="* May 9, 2020"/>
          <p:cNvSpPr txBox="1"/>
          <p:nvPr/>
        </p:nvSpPr>
        <p:spPr>
          <a:xfrm>
            <a:off x="2846006" y="12356275"/>
            <a:ext cx="2258188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2700">
                <a:solidFill>
                  <a:srgbClr val="5E5E5E"/>
                </a:solidFill>
              </a:defRPr>
            </a:pPr>
            <a:r>
              <a:rPr b="1" sz="3000"/>
              <a:t>*</a:t>
            </a:r>
            <a:r>
              <a:t> May 9, 2020</a:t>
            </a:r>
          </a:p>
        </p:txBody>
      </p:sp>
      <p:sp>
        <p:nvSpPr>
          <p:cNvPr id="187" name="*"/>
          <p:cNvSpPr txBox="1"/>
          <p:nvPr/>
        </p:nvSpPr>
        <p:spPr>
          <a:xfrm>
            <a:off x="2676963" y="6229078"/>
            <a:ext cx="284874" cy="597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>
                <a:solidFill>
                  <a:srgbClr val="5E5E5E"/>
                </a:solidFill>
              </a:defRPr>
            </a:lvl1pPr>
          </a:lstStyle>
          <a:p>
            <a:pPr/>
            <a:r>
              <a:t>*</a:t>
            </a:r>
          </a:p>
        </p:txBody>
      </p:sp>
      <p:pic>
        <p:nvPicPr>
          <p:cNvPr id="188" name="Scatter_Pop_Con_GDP_labeled.png" descr="Scatter_Pop_Con_GDP_labeled.png"/>
          <p:cNvPicPr>
            <a:picLocks noChangeAspect="1"/>
          </p:cNvPicPr>
          <p:nvPr/>
        </p:nvPicPr>
        <p:blipFill>
          <a:blip r:embed="rId3">
            <a:extLst/>
          </a:blip>
          <a:srcRect l="0" t="10280" r="1286" b="6178"/>
          <a:stretch>
            <a:fillRect/>
          </a:stretch>
        </p:blipFill>
        <p:spPr>
          <a:xfrm>
            <a:off x="2504362" y="2560935"/>
            <a:ext cx="19375241" cy="10541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boxplots_EDA.png" descr="boxplots_ED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4718" y="1116488"/>
            <a:ext cx="22966046" cy="11483024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How common are COVID-19 fatalities compared to … ?"/>
          <p:cNvSpPr txBox="1"/>
          <p:nvPr/>
        </p:nvSpPr>
        <p:spPr>
          <a:xfrm>
            <a:off x="15650669" y="2137488"/>
            <a:ext cx="7204679" cy="2836134"/>
          </a:xfrm>
          <a:prstGeom prst="rect">
            <a:avLst/>
          </a:prstGeom>
          <a:solidFill>
            <a:srgbClr val="FFFFFF"/>
          </a:solidFill>
          <a:ln w="12700">
            <a:solidFill>
              <a:srgbClr val="D5D5D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800"/>
            </a:lvl1pPr>
          </a:lstStyle>
          <a:p>
            <a:pPr/>
            <a:r>
              <a:t>How common are COVID-19 fatalities compared to … 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Scatter_DeathsVsHealth_Demo.png" descr="Scatter_DeathsVsHealth_Demo.png"/>
          <p:cNvPicPr>
            <a:picLocks noChangeAspect="1"/>
          </p:cNvPicPr>
          <p:nvPr/>
        </p:nvPicPr>
        <p:blipFill>
          <a:blip r:embed="rId2">
            <a:extLst/>
          </a:blip>
          <a:srcRect l="2677" t="4000" r="6765" b="1598"/>
          <a:stretch>
            <a:fillRect/>
          </a:stretch>
        </p:blipFill>
        <p:spPr>
          <a:xfrm>
            <a:off x="4117322" y="3002061"/>
            <a:ext cx="16507275" cy="10324818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Are COVID-19 fatalities related to health or age?"/>
          <p:cNvSpPr txBox="1"/>
          <p:nvPr>
            <p:ph type="ctrTitle"/>
          </p:nvPr>
        </p:nvSpPr>
        <p:spPr>
          <a:xfrm>
            <a:off x="3726308" y="222115"/>
            <a:ext cx="18557546" cy="2719764"/>
          </a:xfrm>
          <a:prstGeom prst="rect">
            <a:avLst/>
          </a:prstGeom>
        </p:spPr>
        <p:txBody>
          <a:bodyPr/>
          <a:lstStyle>
            <a:lvl1pPr defTabSz="586104">
              <a:defRPr b="1" sz="8520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Are COVID-19 fatalities related to health or age?</a:t>
            </a:r>
          </a:p>
        </p:txBody>
      </p:sp>
      <p:sp>
        <p:nvSpPr>
          <p:cNvPr id="195" name="All data in unit…"/>
          <p:cNvSpPr txBox="1"/>
          <p:nvPr/>
        </p:nvSpPr>
        <p:spPr>
          <a:xfrm>
            <a:off x="15856361" y="10544322"/>
            <a:ext cx="4176650" cy="1018033"/>
          </a:xfrm>
          <a:prstGeom prst="rect">
            <a:avLst/>
          </a:prstGeom>
          <a:ln w="127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All data in unit</a:t>
            </a:r>
          </a:p>
          <a:p>
            <a:pPr>
              <a:defRPr b="0"/>
            </a:pPr>
            <a:r>
              <a:t>% Total Population Size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Scatter_DeathsVsHealth_Demo.png" descr="Scatter_DeathsVsHealth_Demo.png"/>
          <p:cNvPicPr>
            <a:picLocks noChangeAspect="1"/>
          </p:cNvPicPr>
          <p:nvPr/>
        </p:nvPicPr>
        <p:blipFill>
          <a:blip r:embed="rId2">
            <a:extLst/>
          </a:blip>
          <a:srcRect l="2677" t="4000" r="6765" b="1598"/>
          <a:stretch>
            <a:fillRect/>
          </a:stretch>
        </p:blipFill>
        <p:spPr>
          <a:xfrm>
            <a:off x="4117322" y="3002061"/>
            <a:ext cx="16507275" cy="10324818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All data in unit…"/>
          <p:cNvSpPr txBox="1"/>
          <p:nvPr/>
        </p:nvSpPr>
        <p:spPr>
          <a:xfrm>
            <a:off x="15856361" y="10544322"/>
            <a:ext cx="4176650" cy="1018033"/>
          </a:xfrm>
          <a:prstGeom prst="rect">
            <a:avLst/>
          </a:prstGeom>
          <a:ln w="127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All data in unit</a:t>
            </a:r>
          </a:p>
          <a:p>
            <a:pPr>
              <a:defRPr b="0"/>
            </a:pPr>
            <a:r>
              <a:t>% Total Population Size</a:t>
            </a:r>
          </a:p>
        </p:txBody>
      </p:sp>
      <p:sp>
        <p:nvSpPr>
          <p:cNvPr id="199" name="Oval"/>
          <p:cNvSpPr/>
          <p:nvPr/>
        </p:nvSpPr>
        <p:spPr>
          <a:xfrm>
            <a:off x="5706712" y="3751234"/>
            <a:ext cx="1270001" cy="2197973"/>
          </a:xfrm>
          <a:prstGeom prst="ellipse">
            <a:avLst/>
          </a:prstGeom>
          <a:ln w="762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202" name="Group"/>
          <p:cNvGrpSpPr/>
          <p:nvPr/>
        </p:nvGrpSpPr>
        <p:grpSpPr>
          <a:xfrm>
            <a:off x="11098971" y="3764629"/>
            <a:ext cx="4357365" cy="2197973"/>
            <a:chOff x="0" y="0"/>
            <a:chExt cx="4357364" cy="2197971"/>
          </a:xfrm>
        </p:grpSpPr>
        <p:sp>
          <p:nvSpPr>
            <p:cNvPr id="200" name="Oval"/>
            <p:cNvSpPr/>
            <p:nvPr/>
          </p:nvSpPr>
          <p:spPr>
            <a:xfrm>
              <a:off x="0" y="0"/>
              <a:ext cx="1869746" cy="2197972"/>
            </a:xfrm>
            <a:prstGeom prst="ellipse">
              <a:avLst/>
            </a:prstGeom>
            <a:noFill/>
            <a:ln w="762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01" name="Low Diabetes"/>
            <p:cNvSpPr txBox="1"/>
            <p:nvPr/>
          </p:nvSpPr>
          <p:spPr>
            <a:xfrm>
              <a:off x="1760087" y="190754"/>
              <a:ext cx="2597278" cy="5604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Low Diabetes</a:t>
              </a:r>
            </a:p>
          </p:txBody>
        </p:sp>
      </p:grpSp>
      <p:sp>
        <p:nvSpPr>
          <p:cNvPr id="203" name="Low Cardio Deaths"/>
          <p:cNvSpPr txBox="1"/>
          <p:nvPr/>
        </p:nvSpPr>
        <p:spPr>
          <a:xfrm>
            <a:off x="6969229" y="4107625"/>
            <a:ext cx="2753663" cy="103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Low Cardio Deaths</a:t>
            </a:r>
          </a:p>
        </p:txBody>
      </p:sp>
      <p:grpSp>
        <p:nvGrpSpPr>
          <p:cNvPr id="206" name="Group"/>
          <p:cNvGrpSpPr/>
          <p:nvPr/>
        </p:nvGrpSpPr>
        <p:grpSpPr>
          <a:xfrm>
            <a:off x="5530789" y="8197925"/>
            <a:ext cx="4487585" cy="4119549"/>
            <a:chOff x="0" y="0"/>
            <a:chExt cx="4487584" cy="4119547"/>
          </a:xfrm>
        </p:grpSpPr>
        <p:sp>
          <p:nvSpPr>
            <p:cNvPr id="204" name="Oval"/>
            <p:cNvSpPr/>
            <p:nvPr/>
          </p:nvSpPr>
          <p:spPr>
            <a:xfrm>
              <a:off x="0" y="0"/>
              <a:ext cx="914047" cy="4119548"/>
            </a:xfrm>
            <a:prstGeom prst="ellipse">
              <a:avLst/>
            </a:prstGeom>
            <a:noFill/>
            <a:ln w="762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05" name="No Undernourishment"/>
            <p:cNvSpPr txBox="1"/>
            <p:nvPr/>
          </p:nvSpPr>
          <p:spPr>
            <a:xfrm>
              <a:off x="965158" y="278726"/>
              <a:ext cx="3522427" cy="10303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No Undernourishment</a:t>
              </a:r>
            </a:p>
          </p:txBody>
        </p:sp>
      </p:grpSp>
      <p:grpSp>
        <p:nvGrpSpPr>
          <p:cNvPr id="209" name="Group"/>
          <p:cNvGrpSpPr/>
          <p:nvPr/>
        </p:nvGrpSpPr>
        <p:grpSpPr>
          <a:xfrm>
            <a:off x="15707853" y="3730807"/>
            <a:ext cx="4208174" cy="3996418"/>
            <a:chOff x="0" y="0"/>
            <a:chExt cx="4208172" cy="3996416"/>
          </a:xfrm>
        </p:grpSpPr>
        <p:sp>
          <p:nvSpPr>
            <p:cNvPr id="207" name="Oval"/>
            <p:cNvSpPr/>
            <p:nvPr/>
          </p:nvSpPr>
          <p:spPr>
            <a:xfrm>
              <a:off x="2060446" y="0"/>
              <a:ext cx="2147727" cy="3996417"/>
            </a:xfrm>
            <a:prstGeom prst="ellipse">
              <a:avLst/>
            </a:prstGeom>
            <a:noFill/>
            <a:ln w="762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08" name="High Obesity"/>
            <p:cNvSpPr txBox="1"/>
            <p:nvPr/>
          </p:nvSpPr>
          <p:spPr>
            <a:xfrm>
              <a:off x="0" y="224520"/>
              <a:ext cx="2223927" cy="10303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High Obesity</a:t>
              </a:r>
            </a:p>
          </p:txBody>
        </p:sp>
      </p:grpSp>
      <p:grpSp>
        <p:nvGrpSpPr>
          <p:cNvPr id="212" name="Group"/>
          <p:cNvGrpSpPr/>
          <p:nvPr/>
        </p:nvGrpSpPr>
        <p:grpSpPr>
          <a:xfrm>
            <a:off x="10656978" y="8245139"/>
            <a:ext cx="4032403" cy="2197972"/>
            <a:chOff x="0" y="0"/>
            <a:chExt cx="4032400" cy="2197971"/>
          </a:xfrm>
        </p:grpSpPr>
        <p:sp>
          <p:nvSpPr>
            <p:cNvPr id="210" name="Oval"/>
            <p:cNvSpPr/>
            <p:nvPr/>
          </p:nvSpPr>
          <p:spPr>
            <a:xfrm>
              <a:off x="1884674" y="0"/>
              <a:ext cx="2147727" cy="2197972"/>
            </a:xfrm>
            <a:prstGeom prst="ellipse">
              <a:avLst/>
            </a:prstGeom>
            <a:noFill/>
            <a:ln w="762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11" name="Many 75+ Males"/>
            <p:cNvSpPr txBox="1"/>
            <p:nvPr/>
          </p:nvSpPr>
          <p:spPr>
            <a:xfrm>
              <a:off x="0" y="117213"/>
              <a:ext cx="2223927" cy="10303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 Many 75+ Males</a:t>
              </a:r>
            </a:p>
          </p:txBody>
        </p:sp>
      </p:grpSp>
      <p:sp>
        <p:nvSpPr>
          <p:cNvPr id="213" name="Are COVID-19 fatalities related to national health or age?"/>
          <p:cNvSpPr txBox="1"/>
          <p:nvPr>
            <p:ph type="ctrTitle"/>
          </p:nvPr>
        </p:nvSpPr>
        <p:spPr>
          <a:xfrm>
            <a:off x="3726308" y="514215"/>
            <a:ext cx="17305802" cy="2274173"/>
          </a:xfrm>
          <a:prstGeom prst="rect">
            <a:avLst/>
          </a:prstGeom>
        </p:spPr>
        <p:txBody>
          <a:bodyPr/>
          <a:lstStyle>
            <a:lvl1pPr defTabSz="520065">
              <a:defRPr b="1" sz="7056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Are COVID-19 fatalities related to national health or age?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2" grpId="4"/>
      <p:bldP build="whole" bldLvl="1" animBg="1" rev="0" advAuto="0" spid="206" grpId="3"/>
      <p:bldP build="whole" bldLvl="1" animBg="1" rev="0" advAuto="0" spid="209" grpId="2"/>
      <p:bldP build="whole" bldLvl="1" animBg="1" rev="0" advAuto="0" spid="202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Modeling"/>
          <p:cNvSpPr txBox="1"/>
          <p:nvPr>
            <p:ph type="ctrTitle"/>
          </p:nvPr>
        </p:nvSpPr>
        <p:spPr>
          <a:xfrm>
            <a:off x="2195808" y="214950"/>
            <a:ext cx="20828001" cy="2008350"/>
          </a:xfrm>
          <a:prstGeom prst="rect">
            <a:avLst/>
          </a:prstGeom>
        </p:spPr>
        <p:txBody>
          <a:bodyPr/>
          <a:lstStyle>
            <a:lvl1pPr>
              <a:defRPr sz="1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Modeling</a:t>
            </a:r>
          </a:p>
        </p:txBody>
      </p:sp>
      <p:sp>
        <p:nvSpPr>
          <p:cNvPr id="216" name="Decision Tree"/>
          <p:cNvSpPr/>
          <p:nvPr/>
        </p:nvSpPr>
        <p:spPr>
          <a:xfrm>
            <a:off x="16586200" y="5770926"/>
            <a:ext cx="6593086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Decision Tree</a:t>
            </a:r>
          </a:p>
        </p:txBody>
      </p:sp>
      <p:sp>
        <p:nvSpPr>
          <p:cNvPr id="217" name="2nd Degree Polynomial"/>
          <p:cNvSpPr/>
          <p:nvPr/>
        </p:nvSpPr>
        <p:spPr>
          <a:xfrm>
            <a:off x="16586199" y="5770926"/>
            <a:ext cx="6328705" cy="1219074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2nd Degree Polynomial</a:t>
            </a:r>
          </a:p>
        </p:txBody>
      </p:sp>
      <p:sp>
        <p:nvSpPr>
          <p:cNvPr id="218" name="Random Forest"/>
          <p:cNvSpPr/>
          <p:nvPr/>
        </p:nvSpPr>
        <p:spPr>
          <a:xfrm>
            <a:off x="16586200" y="7795352"/>
            <a:ext cx="6593086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Random Forest</a:t>
            </a:r>
          </a:p>
        </p:txBody>
      </p:sp>
      <p:sp>
        <p:nvSpPr>
          <p:cNvPr id="219" name="Gradient Boosting"/>
          <p:cNvSpPr/>
          <p:nvPr/>
        </p:nvSpPr>
        <p:spPr>
          <a:xfrm>
            <a:off x="16586200" y="9819778"/>
            <a:ext cx="6593086" cy="127000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Gradient Boosting</a:t>
            </a:r>
          </a:p>
        </p:txBody>
      </p:sp>
      <p:sp>
        <p:nvSpPr>
          <p:cNvPr id="220" name="Line"/>
          <p:cNvSpPr/>
          <p:nvPr/>
        </p:nvSpPr>
        <p:spPr>
          <a:xfrm>
            <a:off x="15091745" y="6412276"/>
            <a:ext cx="1339602" cy="1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1" name="Line"/>
          <p:cNvSpPr/>
          <p:nvPr/>
        </p:nvSpPr>
        <p:spPr>
          <a:xfrm>
            <a:off x="15113353" y="8430352"/>
            <a:ext cx="1296385" cy="1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2" name="Line"/>
          <p:cNvSpPr/>
          <p:nvPr/>
        </p:nvSpPr>
        <p:spPr>
          <a:xfrm>
            <a:off x="15150848" y="10223887"/>
            <a:ext cx="1285490" cy="208145"/>
          </a:xfrm>
          <a:prstGeom prst="line">
            <a:avLst/>
          </a:prstGeom>
          <a:ln w="762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225" name="Group"/>
          <p:cNvGrpSpPr/>
          <p:nvPr/>
        </p:nvGrpSpPr>
        <p:grpSpPr>
          <a:xfrm>
            <a:off x="6630551" y="4774307"/>
            <a:ext cx="2537766" cy="5109865"/>
            <a:chOff x="0" y="0"/>
            <a:chExt cx="2537765" cy="5109864"/>
          </a:xfrm>
        </p:grpSpPr>
        <p:sp>
          <p:nvSpPr>
            <p:cNvPr id="223" name="Arrow"/>
            <p:cNvSpPr/>
            <p:nvPr/>
          </p:nvSpPr>
          <p:spPr>
            <a:xfrm>
              <a:off x="0" y="0"/>
              <a:ext cx="2537766" cy="5109865"/>
            </a:xfrm>
            <a:prstGeom prst="rightArrow">
              <a:avLst>
                <a:gd name="adj1" fmla="val 56322"/>
                <a:gd name="adj2" fmla="val 58621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24" name="Standardize and scale"/>
            <p:cNvSpPr txBox="1"/>
            <p:nvPr/>
          </p:nvSpPr>
          <p:spPr>
            <a:xfrm rot="16200000">
              <a:off x="-467614" y="1926931"/>
              <a:ext cx="2853282" cy="12560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800">
                  <a:solidFill>
                    <a:schemeClr val="accent4">
                      <a:hueOff val="-1081314"/>
                      <a:satOff val="4338"/>
                      <a:lumOff val="-8931"/>
                    </a:schemeClr>
                  </a:solidFill>
                </a:defRPr>
              </a:lvl1pPr>
            </a:lstStyle>
            <a:p>
              <a:pPr/>
              <a:r>
                <a:t>Standardize and scale</a:t>
              </a:r>
            </a:p>
          </p:txBody>
        </p:sp>
      </p:grpSp>
      <p:grpSp>
        <p:nvGrpSpPr>
          <p:cNvPr id="229" name="Group"/>
          <p:cNvGrpSpPr/>
          <p:nvPr/>
        </p:nvGrpSpPr>
        <p:grpSpPr>
          <a:xfrm>
            <a:off x="15126612" y="2549609"/>
            <a:ext cx="8052674" cy="2466892"/>
            <a:chOff x="0" y="0"/>
            <a:chExt cx="8052672" cy="2466890"/>
          </a:xfrm>
        </p:grpSpPr>
        <p:sp>
          <p:nvSpPr>
            <p:cNvPr id="226" name="2nd Degree Polynomial"/>
            <p:cNvSpPr/>
            <p:nvPr/>
          </p:nvSpPr>
          <p:spPr>
            <a:xfrm>
              <a:off x="1459586" y="1196890"/>
              <a:ext cx="6593087" cy="1270001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b="0" sz="3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2nd Degree Polynomial</a:t>
              </a:r>
            </a:p>
          </p:txBody>
        </p:sp>
        <p:sp>
          <p:nvSpPr>
            <p:cNvPr id="227" name="Line"/>
            <p:cNvSpPr/>
            <p:nvPr/>
          </p:nvSpPr>
          <p:spPr>
            <a:xfrm flipV="1">
              <a:off x="-1" y="1825536"/>
              <a:ext cx="1275643" cy="195718"/>
            </a:xfrm>
            <a:prstGeom prst="line">
              <a:avLst/>
            </a:prstGeom>
            <a:noFill/>
            <a:ln w="762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28" name="Regression Models"/>
            <p:cNvSpPr txBox="1"/>
            <p:nvPr/>
          </p:nvSpPr>
          <p:spPr>
            <a:xfrm>
              <a:off x="1789409" y="0"/>
              <a:ext cx="5933441" cy="857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Regression Models</a:t>
              </a:r>
            </a:p>
          </p:txBody>
        </p:sp>
      </p:grpSp>
      <p:grpSp>
        <p:nvGrpSpPr>
          <p:cNvPr id="234" name="Group"/>
          <p:cNvGrpSpPr/>
          <p:nvPr/>
        </p:nvGrpSpPr>
        <p:grpSpPr>
          <a:xfrm>
            <a:off x="768459" y="2549609"/>
            <a:ext cx="5589490" cy="8636214"/>
            <a:chOff x="596900" y="0"/>
            <a:chExt cx="5589488" cy="8636213"/>
          </a:xfrm>
        </p:grpSpPr>
        <p:grpSp>
          <p:nvGrpSpPr>
            <p:cNvPr id="232" name="Group"/>
            <p:cNvGrpSpPr/>
            <p:nvPr/>
          </p:nvGrpSpPr>
          <p:grpSpPr>
            <a:xfrm>
              <a:off x="596900" y="1100846"/>
              <a:ext cx="5589489" cy="7535368"/>
              <a:chOff x="596900" y="39243"/>
              <a:chExt cx="5589488" cy="7535366"/>
            </a:xfrm>
          </p:grpSpPr>
          <p:sp>
            <p:nvSpPr>
              <p:cNvPr id="230" name="Rounded Rectangle"/>
              <p:cNvSpPr/>
              <p:nvPr/>
            </p:nvSpPr>
            <p:spPr>
              <a:xfrm>
                <a:off x="596900" y="39243"/>
                <a:ext cx="5589489" cy="7535367"/>
              </a:xfrm>
              <a:prstGeom prst="roundRect">
                <a:avLst>
                  <a:gd name="adj" fmla="val 7965"/>
                </a:avLst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 b="0"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Neue Medium"/>
                  </a:defRPr>
                </a:pPr>
              </a:p>
            </p:txBody>
          </p:sp>
          <p:sp>
            <p:nvSpPr>
              <p:cNvPr id="231" name="147 Countries…"/>
              <p:cNvSpPr/>
              <p:nvPr/>
            </p:nvSpPr>
            <p:spPr>
              <a:xfrm>
                <a:off x="3151282" y="3638453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 lvl="1">
                  <a:spcBef>
                    <a:spcPts val="1500"/>
                  </a:spcBef>
                  <a:defRPr sz="3500"/>
                </a:pPr>
                <a:r>
                  <a:t>147 Countries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/>
                </a:pPr>
                <a:r>
                  <a:t>Confirmed COVID-19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/>
                </a:pPr>
                <a:r>
                  <a:t>Cardiovascular death rate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/>
                </a:pPr>
                <a:r>
                  <a:t>Diabetes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/>
                </a:pPr>
                <a:r>
                  <a:t>Obesity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/>
                </a:pPr>
                <a:r>
                  <a:t>Undernourishment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/>
                </a:pPr>
                <a:r>
                  <a:t>Males 75+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/>
                </a:pPr>
                <a:r>
                  <a:t>Total population size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/>
                </a:pPr>
                <a:r>
                  <a:t>Clusters 1 &amp; 2</a:t>
                </a:r>
              </a:p>
              <a:p>
                <a:pPr>
                  <a:spcBef>
                    <a:spcPts val="1500"/>
                  </a:spcBef>
                  <a:defRPr sz="200"/>
                </a:pPr>
                <a:r>
                  <a:t>  </a:t>
                </a:r>
              </a:p>
              <a:p>
                <a:pPr lvl="2" marL="1733020" indent="-463020" algn="l">
                  <a:spcBef>
                    <a:spcPts val="1500"/>
                  </a:spcBef>
                  <a:buSzPct val="125000"/>
                  <a:buChar char="➡"/>
                  <a:defRPr sz="3500">
                    <a:solidFill>
                      <a:schemeClr val="accent4">
                        <a:hueOff val="-1081314"/>
                        <a:satOff val="4338"/>
                        <a:lumOff val="-8931"/>
                      </a:schemeClr>
                    </a:solidFill>
                  </a:defRPr>
                </a:pPr>
                <a:r>
                  <a:t>COVID-19 Deaths</a:t>
                </a:r>
              </a:p>
            </p:txBody>
          </p:sp>
        </p:grpSp>
        <p:sp>
          <p:nvSpPr>
            <p:cNvPr id="233" name="Data Set"/>
            <p:cNvSpPr txBox="1"/>
            <p:nvPr/>
          </p:nvSpPr>
          <p:spPr>
            <a:xfrm>
              <a:off x="1996588" y="0"/>
              <a:ext cx="2713991" cy="857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000">
                  <a:solidFill>
                    <a:schemeClr val="accent1"/>
                  </a:solidFill>
                </a:defRPr>
              </a:lvl1pPr>
            </a:lstStyle>
            <a:p>
              <a:pPr/>
              <a:r>
                <a:t>Data Set</a:t>
              </a:r>
            </a:p>
          </p:txBody>
        </p:sp>
      </p:grpSp>
      <p:grpSp>
        <p:nvGrpSpPr>
          <p:cNvPr id="246" name="Group"/>
          <p:cNvGrpSpPr/>
          <p:nvPr/>
        </p:nvGrpSpPr>
        <p:grpSpPr>
          <a:xfrm>
            <a:off x="8705030" y="2490002"/>
            <a:ext cx="6795653" cy="8712788"/>
            <a:chOff x="0" y="0"/>
            <a:chExt cx="6795651" cy="8712786"/>
          </a:xfrm>
        </p:grpSpPr>
        <p:grpSp>
          <p:nvGrpSpPr>
            <p:cNvPr id="244" name="Group"/>
            <p:cNvGrpSpPr/>
            <p:nvPr/>
          </p:nvGrpSpPr>
          <p:grpSpPr>
            <a:xfrm>
              <a:off x="-1" y="1124583"/>
              <a:ext cx="6795653" cy="7588204"/>
              <a:chOff x="0" y="0"/>
              <a:chExt cx="6795651" cy="7588202"/>
            </a:xfrm>
          </p:grpSpPr>
          <p:grpSp>
            <p:nvGrpSpPr>
              <p:cNvPr id="242" name="Group"/>
              <p:cNvGrpSpPr/>
              <p:nvPr/>
            </p:nvGrpSpPr>
            <p:grpSpPr>
              <a:xfrm>
                <a:off x="658773" y="18903"/>
                <a:ext cx="6136879" cy="7569300"/>
                <a:chOff x="0" y="13893"/>
                <a:chExt cx="6136878" cy="7569299"/>
              </a:xfrm>
            </p:grpSpPr>
            <p:sp>
              <p:nvSpPr>
                <p:cNvPr id="235" name="Rounded Rectangle"/>
                <p:cNvSpPr/>
                <p:nvPr/>
              </p:nvSpPr>
              <p:spPr>
                <a:xfrm>
                  <a:off x="0" y="30859"/>
                  <a:ext cx="5588000" cy="7535367"/>
                </a:xfrm>
                <a:prstGeom prst="roundRect">
                  <a:avLst>
                    <a:gd name="adj" fmla="val 7967"/>
                  </a:avLst>
                </a:prstGeom>
                <a:solidFill>
                  <a:schemeClr val="accent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b="0" sz="32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</a:p>
              </p:txBody>
            </p:sp>
            <p:sp>
              <p:nvSpPr>
                <p:cNvPr id="236" name="Rounded Rectangle"/>
                <p:cNvSpPr/>
                <p:nvPr/>
              </p:nvSpPr>
              <p:spPr>
                <a:xfrm>
                  <a:off x="4193778" y="13893"/>
                  <a:ext cx="1397001" cy="7569300"/>
                </a:xfrm>
                <a:prstGeom prst="roundRect">
                  <a:avLst>
                    <a:gd name="adj" fmla="val 31818"/>
                  </a:avLst>
                </a:prstGeom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b="0" sz="32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</a:p>
              </p:txBody>
            </p:sp>
            <p:sp>
              <p:nvSpPr>
                <p:cNvPr id="237" name="Rectangle"/>
                <p:cNvSpPr/>
                <p:nvPr/>
              </p:nvSpPr>
              <p:spPr>
                <a:xfrm>
                  <a:off x="4193778" y="22128"/>
                  <a:ext cx="818952" cy="7552830"/>
                </a:xfrm>
                <a:prstGeom prst="rect">
                  <a:avLst/>
                </a:prstGeom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b="0" sz="3200">
                      <a:solidFill>
                        <a:srgbClr val="FFFFFF"/>
                      </a:solidFill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</a:p>
              </p:txBody>
            </p:sp>
            <p:sp>
              <p:nvSpPr>
                <p:cNvPr id="238" name="Training"/>
                <p:cNvSpPr/>
                <p:nvPr/>
              </p:nvSpPr>
              <p:spPr>
                <a:xfrm flipV="1">
                  <a:off x="3825478" y="1612803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3500">
                      <a:solidFill>
                        <a:srgbClr val="030B72"/>
                      </a:solidFill>
                    </a:defRPr>
                  </a:lvl1pPr>
                </a:lstStyle>
                <a:p>
                  <a:pPr/>
                  <a:r>
                    <a:t>Training</a:t>
                  </a:r>
                </a:p>
              </p:txBody>
            </p:sp>
            <p:sp>
              <p:nvSpPr>
                <p:cNvPr id="239" name="Testing"/>
                <p:cNvSpPr/>
                <p:nvPr/>
              </p:nvSpPr>
              <p:spPr>
                <a:xfrm flipV="1">
                  <a:off x="4435078" y="1612803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3500">
                      <a:solidFill>
                        <a:schemeClr val="accent5">
                          <a:lumOff val="-29866"/>
                        </a:schemeClr>
                      </a:solidFill>
                    </a:defRPr>
                  </a:lvl1pPr>
                </a:lstStyle>
                <a:p>
                  <a:pPr/>
                  <a:r>
                    <a:t>Testing</a:t>
                  </a:r>
                </a:p>
              </p:txBody>
            </p:sp>
            <p:sp>
              <p:nvSpPr>
                <p:cNvPr id="240" name="37"/>
                <p:cNvSpPr/>
                <p:nvPr/>
              </p:nvSpPr>
              <p:spPr>
                <a:xfrm>
                  <a:off x="4866878" y="317403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3500"/>
                  </a:lvl1pPr>
                </a:lstStyle>
                <a:p>
                  <a:pPr/>
                  <a:r>
                    <a:t>37</a:t>
                  </a:r>
                </a:p>
              </p:txBody>
            </p:sp>
            <p:sp>
              <p:nvSpPr>
                <p:cNvPr id="241" name="110 Countries"/>
                <p:cNvSpPr/>
                <p:nvPr/>
              </p:nvSpPr>
              <p:spPr>
                <a:xfrm>
                  <a:off x="2225278" y="317403"/>
                  <a:ext cx="1270001" cy="127000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3500"/>
                  </a:lvl1pPr>
                </a:lstStyle>
                <a:p>
                  <a:pPr/>
                  <a:r>
                    <a:t>110 Countries</a:t>
                  </a:r>
                </a:p>
              </p:txBody>
            </p:sp>
          </p:grpSp>
          <p:sp>
            <p:nvSpPr>
              <p:cNvPr id="243" name="Confirmed COVID-19…"/>
              <p:cNvSpPr txBox="1"/>
              <p:nvPr/>
            </p:nvSpPr>
            <p:spPr>
              <a:xfrm>
                <a:off x="0" y="-1"/>
                <a:ext cx="6302566" cy="727690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 lvl="1">
                  <a:spcBef>
                    <a:spcPts val="1500"/>
                  </a:spcBef>
                  <a:defRPr sz="3500"/>
                </a:pP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>
                    <a:solidFill>
                      <a:srgbClr val="5E5E5E"/>
                    </a:solidFill>
                  </a:defRPr>
                </a:pPr>
                <a:r>
                  <a:t>Confirmed COVID-19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>
                    <a:solidFill>
                      <a:srgbClr val="5E5E5E"/>
                    </a:solidFill>
                  </a:defRPr>
                </a:pPr>
                <a:r>
                  <a:t>Cardiovascular death rate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>
                    <a:solidFill>
                      <a:srgbClr val="5E5E5E"/>
                    </a:solidFill>
                  </a:defRPr>
                </a:pPr>
                <a:r>
                  <a:t>Diabetes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>
                    <a:solidFill>
                      <a:srgbClr val="5E5E5E"/>
                    </a:solidFill>
                  </a:defRPr>
                </a:pPr>
                <a:r>
                  <a:t>Obesity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>
                    <a:solidFill>
                      <a:srgbClr val="5E5E5E"/>
                    </a:solidFill>
                  </a:defRPr>
                </a:pPr>
                <a:r>
                  <a:t>Undernourishment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>
                    <a:solidFill>
                      <a:srgbClr val="5E5E5E"/>
                    </a:solidFill>
                  </a:defRPr>
                </a:pPr>
                <a:r>
                  <a:t>Males 75+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>
                    <a:solidFill>
                      <a:srgbClr val="5E5E5E"/>
                    </a:solidFill>
                  </a:defRPr>
                </a:pPr>
                <a:r>
                  <a:t>Total population size</a:t>
                </a:r>
              </a:p>
              <a:p>
                <a:pPr lvl="1" marL="952500" indent="-317500" algn="l">
                  <a:spcBef>
                    <a:spcPts val="1500"/>
                  </a:spcBef>
                  <a:buSzPct val="125000"/>
                  <a:buChar char="‣"/>
                  <a:defRPr b="0" sz="3500">
                    <a:solidFill>
                      <a:srgbClr val="5E5E5E"/>
                    </a:solidFill>
                  </a:defRPr>
                </a:pPr>
                <a:r>
                  <a:t>Clusters 1 &amp; 2</a:t>
                </a:r>
              </a:p>
              <a:p>
                <a:pPr>
                  <a:spcBef>
                    <a:spcPts val="1500"/>
                  </a:spcBef>
                  <a:defRPr sz="200"/>
                </a:pPr>
                <a:r>
                  <a:t>  </a:t>
                </a:r>
              </a:p>
              <a:p>
                <a:pPr lvl="2" marL="1733020" indent="-463020" algn="l">
                  <a:spcBef>
                    <a:spcPts val="1500"/>
                  </a:spcBef>
                  <a:buSzPct val="125000"/>
                  <a:buChar char="➡"/>
                  <a:defRPr sz="3500">
                    <a:ln w="12700" cap="flat">
                      <a:solidFill>
                        <a:schemeClr val="accent1"/>
                      </a:solidFill>
                      <a:prstDash val="solid"/>
                      <a:miter lim="400000"/>
                    </a:ln>
                    <a:solidFill>
                      <a:schemeClr val="accent4">
                        <a:hueOff val="-1081314"/>
                        <a:satOff val="4338"/>
                        <a:lumOff val="-8931"/>
                      </a:schemeClr>
                    </a:solidFill>
                  </a:defRPr>
                </a:pPr>
                <a:r>
                  <a:rPr/>
                  <a:t>COVID-19 Dea</a:t>
                </a:r>
                <a:r>
                  <a:t>ths</a:t>
                </a:r>
              </a:p>
            </p:txBody>
          </p:sp>
        </p:grpSp>
        <p:sp>
          <p:nvSpPr>
            <p:cNvPr id="245" name="Supervised Learning"/>
            <p:cNvSpPr txBox="1"/>
            <p:nvPr/>
          </p:nvSpPr>
          <p:spPr>
            <a:xfrm>
              <a:off x="239538" y="0"/>
              <a:ext cx="6494862" cy="8578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000">
                  <a:ln w="12700" cap="flat">
                    <a:solidFill>
                      <a:schemeClr val="accent5"/>
                    </a:solidFill>
                    <a:prstDash val="solid"/>
                    <a:miter lim="400000"/>
                  </a:ln>
                  <a:solidFill>
                    <a:schemeClr val="accent4">
                      <a:hueOff val="-1081314"/>
                      <a:satOff val="4338"/>
                      <a:lumOff val="-8931"/>
                    </a:schemeClr>
                  </a:solidFill>
                </a:defRPr>
              </a:lvl1pPr>
            </a:lstStyle>
            <a:p>
              <a:pPr/>
              <a:r>
                <a:t>Supervised Learning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5" grpId="1"/>
      <p:bldP build="whole" bldLvl="1" animBg="1" rev="0" advAuto="0" spid="229" grpId="3"/>
      <p:bldP build="whole" bldLvl="1" animBg="1" rev="0" advAuto="0" spid="219" grpId="8"/>
      <p:bldP build="whole" bldLvl="1" animBg="1" rev="0" advAuto="0" spid="222" grpId="9"/>
      <p:bldP build="whole" bldLvl="1" animBg="1" rev="0" advAuto="0" spid="220" grpId="5"/>
      <p:bldP build="whole" bldLvl="1" animBg="1" rev="0" advAuto="0" spid="216" grpId="4"/>
      <p:bldP build="whole" bldLvl="1" animBg="1" rev="0" advAuto="0" spid="218" grpId="6"/>
      <p:bldP build="whole" bldLvl="1" animBg="1" rev="0" advAuto="0" spid="246" grpId="2"/>
      <p:bldP build="whole" bldLvl="1" animBg="1" rev="0" advAuto="0" spid="221" grpId="7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What motivates the choice of models?"/>
          <p:cNvSpPr txBox="1"/>
          <p:nvPr>
            <p:ph type="ctrTitle"/>
          </p:nvPr>
        </p:nvSpPr>
        <p:spPr>
          <a:xfrm>
            <a:off x="68212" y="-2603500"/>
            <a:ext cx="24247576" cy="46482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9000"/>
            </a:lvl1pPr>
          </a:lstStyle>
          <a:p>
            <a:pPr/>
            <a:r>
              <a:t>What motivates the choice of models?</a:t>
            </a:r>
          </a:p>
        </p:txBody>
      </p:sp>
      <p:sp>
        <p:nvSpPr>
          <p:cNvPr id="249" name="The data:…"/>
          <p:cNvSpPr txBox="1"/>
          <p:nvPr/>
        </p:nvSpPr>
        <p:spPr>
          <a:xfrm>
            <a:off x="467734" y="2598904"/>
            <a:ext cx="11307590" cy="2828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400">
                <a:solidFill>
                  <a:srgbClr val="FFFFFF"/>
                </a:solidFill>
              </a:defRPr>
            </a:pPr>
            <a:r>
              <a:t>The data:</a:t>
            </a:r>
          </a:p>
          <a:p>
            <a:pPr marL="582083" indent="-582083" algn="l">
              <a:buSzPct val="125000"/>
              <a:buChar char="•"/>
              <a:defRPr sz="4400">
                <a:solidFill>
                  <a:srgbClr val="FFFFFF"/>
                </a:solidFill>
              </a:defRPr>
            </a:pPr>
            <a:r>
              <a:t>Continuos, no classifications, complete (no new information available)</a:t>
            </a:r>
          </a:p>
          <a:p>
            <a:pPr marL="582083" indent="-582083" algn="l">
              <a:buSzPct val="125000"/>
              <a:buChar char="•"/>
              <a:defRPr sz="4400">
                <a:solidFill>
                  <a:srgbClr val="FFFFFF"/>
                </a:solidFill>
              </a:defRPr>
            </a:pPr>
            <a:r>
              <a:t>Small (147 countries and 9 features)</a:t>
            </a:r>
          </a:p>
        </p:txBody>
      </p:sp>
      <p:sp>
        <p:nvSpPr>
          <p:cNvPr id="250" name="The question:…"/>
          <p:cNvSpPr txBox="1"/>
          <p:nvPr/>
        </p:nvSpPr>
        <p:spPr>
          <a:xfrm>
            <a:off x="13926662" y="2952206"/>
            <a:ext cx="8881686" cy="2477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400">
                <a:solidFill>
                  <a:srgbClr val="FFFFFF"/>
                </a:solidFill>
              </a:defRPr>
            </a:pPr>
            <a:r>
              <a:t>The question:</a:t>
            </a:r>
          </a:p>
          <a:p>
            <a:pPr>
              <a:lnSpc>
                <a:spcPct val="150000"/>
              </a:lnSpc>
              <a:defRPr sz="4400">
                <a:solidFill>
                  <a:srgbClr val="FFFFFF"/>
                </a:solidFill>
              </a:defRPr>
            </a:pPr>
            <a:r>
              <a:t>What features are important?</a:t>
            </a:r>
          </a:p>
          <a:p>
            <a:pPr marL="582083" indent="-582083">
              <a:buSzPct val="125000"/>
              <a:buChar char="➡"/>
              <a:defRPr sz="4400">
                <a:solidFill>
                  <a:srgbClr val="FFF749"/>
                </a:solidFill>
              </a:defRPr>
            </a:pPr>
            <a:r>
              <a:t>Focus on fitting, not prediction</a:t>
            </a:r>
          </a:p>
        </p:txBody>
      </p:sp>
      <p:sp>
        <p:nvSpPr>
          <p:cNvPr id="251" name="Understandable, cheap…"/>
          <p:cNvSpPr txBox="1"/>
          <p:nvPr/>
        </p:nvSpPr>
        <p:spPr>
          <a:xfrm>
            <a:off x="6337125" y="6337300"/>
            <a:ext cx="20573160" cy="7097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270000" indent="-1270000" algn="l">
              <a:defRPr sz="4000">
                <a:solidFill>
                  <a:srgbClr val="FFFFFF"/>
                </a:solidFill>
              </a:defRPr>
            </a:pPr>
          </a:p>
          <a:p>
            <a:pPr lvl="8" marL="5588000" indent="-508000" algn="l">
              <a:buClr>
                <a:srgbClr val="8EFA00"/>
              </a:buClr>
              <a:buSzPct val="125000"/>
              <a:buChar char="+"/>
              <a:defRPr sz="4000">
                <a:solidFill>
                  <a:srgbClr val="FFFFFF"/>
                </a:solidFill>
              </a:defRPr>
            </a:pPr>
            <a:r>
              <a:rPr>
                <a:solidFill>
                  <a:srgbClr val="8EFA00"/>
                </a:solidFill>
              </a:rPr>
              <a:t>Understandable, cheap</a:t>
            </a:r>
          </a:p>
          <a:p>
            <a:pPr lvl="8" marL="5588000" indent="-508000" algn="l">
              <a:buClr>
                <a:srgbClr val="FF7E79"/>
              </a:buClr>
              <a:buSzPct val="125000"/>
              <a:buChar char="-"/>
              <a:defRPr sz="4000">
                <a:solidFill>
                  <a:srgbClr val="FFFFFF"/>
                </a:solidFill>
              </a:defRPr>
            </a:pPr>
            <a:r>
              <a:rPr>
                <a:solidFill>
                  <a:srgbClr val="FF7E79"/>
                </a:solidFill>
              </a:rPr>
              <a:t>Expects 2nd degree polynomial, likely to overfit</a:t>
            </a:r>
          </a:p>
          <a:p>
            <a:pPr algn="l">
              <a:defRPr>
                <a:solidFill>
                  <a:srgbClr val="FFFFFF"/>
                </a:solidFill>
              </a:defRPr>
            </a:pPr>
            <a:r>
              <a:t>   </a:t>
            </a:r>
          </a:p>
          <a:p>
            <a:pPr lvl="8" marL="5588000" indent="-508000" algn="l">
              <a:buSzPct val="125000"/>
              <a:buChar char="+"/>
              <a:defRPr sz="4000">
                <a:solidFill>
                  <a:srgbClr val="8EFA00"/>
                </a:solidFill>
              </a:defRPr>
            </a:pPr>
            <a:r>
              <a:t>great for non-linear feature relationships</a:t>
            </a:r>
          </a:p>
          <a:p>
            <a:pPr lvl="8" marL="5588000" indent="-508000" algn="l">
              <a:buSzPct val="125000"/>
              <a:buChar char="-"/>
              <a:defRPr sz="4000">
                <a:solidFill>
                  <a:srgbClr val="FF7E79"/>
                </a:solidFill>
              </a:defRPr>
            </a:pPr>
            <a:r>
              <a:t>work better on large data sets</a:t>
            </a:r>
          </a:p>
          <a:p>
            <a:pPr algn="l">
              <a:defRPr>
                <a:solidFill>
                  <a:srgbClr val="FFFFFF"/>
                </a:solidFill>
              </a:defRPr>
            </a:pPr>
            <a:r>
              <a:t>   </a:t>
            </a:r>
          </a:p>
          <a:p>
            <a:pPr lvl="8" marL="5588000" indent="-508000" algn="l">
              <a:buSzPct val="125000"/>
              <a:buChar char="+"/>
              <a:defRPr sz="4000">
                <a:solidFill>
                  <a:srgbClr val="8EFA00"/>
                </a:solidFill>
              </a:defRPr>
            </a:pPr>
            <a:r>
              <a:t>more accurate than DT, less prone to overfitting</a:t>
            </a:r>
          </a:p>
          <a:p>
            <a:pPr lvl="8" marL="5588000" indent="-508000" algn="l">
              <a:buSzPct val="125000"/>
              <a:buChar char="-"/>
              <a:defRPr sz="4000">
                <a:solidFill>
                  <a:srgbClr val="FF7E79"/>
                </a:solidFill>
              </a:defRPr>
            </a:pPr>
            <a:r>
              <a:t>data set might be too small</a:t>
            </a:r>
          </a:p>
          <a:p>
            <a:pPr algn="l">
              <a:defRPr>
                <a:solidFill>
                  <a:srgbClr val="FFFFFF"/>
                </a:solidFill>
              </a:defRPr>
            </a:pPr>
            <a:r>
              <a:t>   </a:t>
            </a:r>
          </a:p>
          <a:p>
            <a:pPr lvl="8" marL="5588000" indent="-508000" algn="l">
              <a:buSzPct val="125000"/>
              <a:buChar char="+"/>
              <a:defRPr sz="4000">
                <a:solidFill>
                  <a:srgbClr val="8EFA00"/>
                </a:solidFill>
              </a:defRPr>
            </a:pPr>
            <a:r>
              <a:t>learns from each previous DT</a:t>
            </a:r>
          </a:p>
          <a:p>
            <a:pPr lvl="8" marL="5588000" indent="-508000" algn="l">
              <a:buSzPct val="125000"/>
              <a:buChar char="-"/>
              <a:defRPr sz="4000">
                <a:solidFill>
                  <a:srgbClr val="FF7E79"/>
                </a:solidFill>
              </a:defRPr>
            </a:pPr>
            <a:r>
              <a:t>more prone to overfitting</a:t>
            </a:r>
          </a:p>
        </p:txBody>
      </p:sp>
      <p:sp>
        <p:nvSpPr>
          <p:cNvPr id="252" name="2nd Degree Polynomial:…"/>
          <p:cNvSpPr txBox="1"/>
          <p:nvPr/>
        </p:nvSpPr>
        <p:spPr>
          <a:xfrm>
            <a:off x="1063252" y="7316217"/>
            <a:ext cx="10116554" cy="5738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marL="1270000" indent="-355600">
              <a:defRPr sz="4000">
                <a:solidFill>
                  <a:srgbClr val="FFFFFF"/>
                </a:solidFill>
              </a:defRPr>
            </a:pPr>
            <a:r>
              <a:t>2nd Degree Polynomial: </a:t>
            </a:r>
          </a:p>
          <a:p>
            <a:pPr>
              <a:defRPr sz="4000">
                <a:solidFill>
                  <a:srgbClr val="FFFFFF"/>
                </a:solidFill>
              </a:defRPr>
            </a:pP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   </a:t>
            </a:r>
          </a:p>
          <a:p>
            <a:pPr>
              <a:defRPr sz="4000">
                <a:solidFill>
                  <a:srgbClr val="FFFFFF"/>
                </a:solidFill>
              </a:defRPr>
            </a:pPr>
            <a:r>
              <a:t>All Decision Tree (DT) based models: </a:t>
            </a:r>
          </a:p>
          <a:p>
            <a:pPr>
              <a:defRPr sz="4000">
                <a:solidFill>
                  <a:srgbClr val="FF7E79"/>
                </a:solidFill>
              </a:defRPr>
            </a:pPr>
          </a:p>
          <a:p>
            <a:pPr>
              <a:defRPr sz="2800">
                <a:solidFill>
                  <a:srgbClr val="FF7E79"/>
                </a:solidFill>
              </a:defRPr>
            </a:pPr>
            <a:r>
              <a:t>  </a:t>
            </a:r>
          </a:p>
          <a:p>
            <a:pPr>
              <a:defRPr sz="4000">
                <a:solidFill>
                  <a:srgbClr val="FFFFFF"/>
                </a:solidFill>
              </a:defRPr>
            </a:pPr>
            <a:r>
              <a:t>Random Forest: </a:t>
            </a:r>
          </a:p>
          <a:p>
            <a:pPr>
              <a:defRPr sz="4000">
                <a:solidFill>
                  <a:srgbClr val="FFFFFF"/>
                </a:solidFill>
              </a:defRPr>
            </a:pP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   </a:t>
            </a:r>
          </a:p>
          <a:p>
            <a:pPr>
              <a:defRPr sz="4000">
                <a:solidFill>
                  <a:srgbClr val="FFFFFF"/>
                </a:solidFill>
              </a:defRPr>
            </a:pPr>
            <a:r>
              <a:t>Gradient Boosting: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5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nodeType="with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nodeType="with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nodeType="with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Class="entr" nodeType="with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Class="entr" nodeType="with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2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Class="entr" nodeType="with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Class="entr" nodeType="with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2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25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fill="hold"/>
                                        <p:tgtEl>
                                          <p:spTgt spid="2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Class="entr" nodeType="with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2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Class="entr" nodeType="with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2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51" grpId="3"/>
      <p:bldP build="p" bldLvl="1" animBg="1" rev="0" advAuto="0" spid="250" grpId="1"/>
      <p:bldP build="p" bldLvl="5" animBg="1" rev="0" advAuto="0" spid="252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Rectangle"/>
          <p:cNvSpPr/>
          <p:nvPr/>
        </p:nvSpPr>
        <p:spPr>
          <a:xfrm>
            <a:off x="643044" y="4334112"/>
            <a:ext cx="10912521" cy="2507776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55" name="2nd Degree Polynomial Regression"/>
          <p:cNvSpPr txBox="1"/>
          <p:nvPr>
            <p:ph type="ctrTitle"/>
          </p:nvPr>
        </p:nvSpPr>
        <p:spPr>
          <a:xfrm>
            <a:off x="1941808" y="347117"/>
            <a:ext cx="20828001" cy="2008350"/>
          </a:xfrm>
          <a:prstGeom prst="rect">
            <a:avLst/>
          </a:prstGeom>
        </p:spPr>
        <p:txBody>
          <a:bodyPr/>
          <a:lstStyle>
            <a:lvl1pPr>
              <a:defRPr sz="99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2nd Degree Polynomial Regression </a:t>
            </a:r>
          </a:p>
        </p:txBody>
      </p:sp>
      <p:sp>
        <p:nvSpPr>
          <p:cNvPr id="256" name="General form:"/>
          <p:cNvSpPr txBox="1"/>
          <p:nvPr/>
        </p:nvSpPr>
        <p:spPr>
          <a:xfrm>
            <a:off x="-869036" y="3067853"/>
            <a:ext cx="12430091" cy="4407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3">
              <a:spcBef>
                <a:spcPts val="5900"/>
              </a:spcBef>
              <a:defRPr sz="4800">
                <a:solidFill>
                  <a:srgbClr val="FFFFFF"/>
                </a:solidFill>
              </a:defRPr>
            </a:pPr>
            <a:r>
              <a:t>General form:  </a:t>
            </a:r>
          </a:p>
          <a:p>
            <a:pPr lvl="3" algn="l">
              <a:spcBef>
                <a:spcPts val="5900"/>
              </a:spcBef>
              <a:defRPr b="0" sz="4800">
                <a:solidFill>
                  <a:srgbClr val="FFFFFF"/>
                </a:solidFill>
              </a:defRPr>
            </a:pPr>
            <a:r>
              <a:t>    </a:t>
            </a:r>
            <a14:m>
              <m:oMath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f</m:t>
                </m:r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limUpp>
                  <m:e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e>
                  <m:lim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⃗</m:t>
                    </m:r>
                  </m:lim>
                </m:limUpp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limUpp>
                  <m:e>
                    <m:limLow>
                      <m:e>
                        <m:r>
                          <a:rPr xmlns:a="http://schemas.openxmlformats.org/drawingml/2006/main" sz="4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lim>
                        <m:r>
                          <a:rPr xmlns:a="http://schemas.openxmlformats.org/drawingml/2006/main" sz="4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xmlns:a="http://schemas.openxmlformats.org/drawingml/2006/main" sz="4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xmlns:a="http://schemas.openxmlformats.org/drawingml/2006/main" sz="4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j</m:t>
                        </m:r>
                      </m:lim>
                    </m:limLow>
                  </m:e>
                  <m:lim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≤</m:t>
                    </m:r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j</m:t>
                    </m:r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lim>
                </m:limUpp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[</m:t>
                </m:r>
                <m:sSub>
                  <m:e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</m:t>
                    </m:r>
                  </m:e>
                  <m:sub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j</m:t>
                    </m:r>
                  </m:sub>
                </m:sSub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⋅</m:t>
                </m:r>
                <m:sSub>
                  <m:e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e>
                  <m:sub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</m:sub>
                </m:sSub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⋅</m:t>
                </m:r>
                <m:sSub>
                  <m:e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e>
                  <m:sub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j</m:t>
                    </m:r>
                  </m:sub>
                </m:sSub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]</m:t>
                </m:r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limUpp>
                  <m:e>
                    <m:limLow>
                      <m:e>
                        <m:r>
                          <a:rPr xmlns:a="http://schemas.openxmlformats.org/drawingml/2006/main" sz="4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lim>
                        <m:r>
                          <a:rPr xmlns:a="http://schemas.openxmlformats.org/drawingml/2006/main" sz="4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lim>
                    </m:limLow>
                  </m:e>
                  <m:lim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N</m:t>
                    </m:r>
                  </m:lim>
                </m:limUpp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[</m:t>
                </m:r>
                <m:sSub>
                  <m:e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b</m:t>
                    </m:r>
                  </m:e>
                  <m:sub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</m:sub>
                </m:sSub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⋅</m:t>
                </m:r>
                <m:sSub>
                  <m:e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e>
                  <m:sub>
                    <m:r>
                      <a:rPr xmlns:a="http://schemas.openxmlformats.org/drawingml/2006/main" sz="4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</m:sub>
                </m:sSub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]</m:t>
                </m:r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c</m:t>
                </m:r>
              </m:oMath>
            </a14:m>
          </a:p>
        </p:txBody>
      </p:sp>
      <p:grpSp>
        <p:nvGrpSpPr>
          <p:cNvPr id="259" name="Group"/>
          <p:cNvGrpSpPr/>
          <p:nvPr/>
        </p:nvGrpSpPr>
        <p:grpSpPr>
          <a:xfrm>
            <a:off x="12094501" y="3994521"/>
            <a:ext cx="11441926" cy="8338676"/>
            <a:chOff x="0" y="111777"/>
            <a:chExt cx="11441924" cy="8338674"/>
          </a:xfrm>
        </p:grpSpPr>
        <p:pic>
          <p:nvPicPr>
            <p:cNvPr id="257" name="PCA_Clusters.png" descr="PCA_Clusters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6001" t="0" r="6001" b="3803"/>
            <a:stretch>
              <a:fillRect/>
            </a:stretch>
          </p:blipFill>
          <p:spPr>
            <a:xfrm>
              <a:off x="0" y="111777"/>
              <a:ext cx="11441925" cy="83386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8" name="Principal Component Analysis"/>
            <p:cNvSpPr txBox="1"/>
            <p:nvPr/>
          </p:nvSpPr>
          <p:spPr>
            <a:xfrm>
              <a:off x="1670897" y="190652"/>
              <a:ext cx="8100111" cy="7711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400"/>
              </a:lvl1pPr>
            </a:lstStyle>
            <a:p>
              <a:pPr/>
              <a:r>
                <a:t>Principal Component Analysis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9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Rectangle"/>
          <p:cNvSpPr/>
          <p:nvPr/>
        </p:nvSpPr>
        <p:spPr>
          <a:xfrm>
            <a:off x="2008085" y="4265742"/>
            <a:ext cx="20291630" cy="3888506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62" name="Performance on test set:…"/>
          <p:cNvSpPr txBox="1"/>
          <p:nvPr>
            <p:ph type="subTitle" sz="half" idx="1"/>
          </p:nvPr>
        </p:nvSpPr>
        <p:spPr>
          <a:xfrm>
            <a:off x="493445" y="8631062"/>
            <a:ext cx="23397110" cy="5472609"/>
          </a:xfrm>
          <a:prstGeom prst="rect">
            <a:avLst/>
          </a:prstGeom>
        </p:spPr>
        <p:txBody>
          <a:bodyPr anchor="ctr"/>
          <a:lstStyle/>
          <a:p>
            <a:pPr marL="635000" indent="-635000" algn="l">
              <a:spcBef>
                <a:spcPts val="700"/>
              </a:spcBef>
              <a:buSzPct val="125000"/>
              <a:buChar char="•"/>
              <a:defRPr b="1" sz="4800"/>
            </a:pPr>
            <a:r>
              <a:t>Performance on test set:</a:t>
            </a:r>
          </a:p>
          <a:p>
            <a:pPr marL="635000" indent="-635000" algn="l">
              <a:spcBef>
                <a:spcPts val="1500"/>
              </a:spcBef>
              <a:buSzPct val="125000"/>
              <a:buChar char="•"/>
              <a:defRPr b="1" sz="4800"/>
            </a:pPr>
          </a:p>
          <a:p>
            <a:pPr marL="698500" indent="-698500" algn="l">
              <a:spcBef>
                <a:spcPts val="4600"/>
              </a:spcBef>
              <a:buClr>
                <a:srgbClr val="FFF749"/>
              </a:buClr>
              <a:buSzPct val="125000"/>
              <a:buChar char="➡"/>
              <a:defRPr b="1" sz="4800"/>
            </a:pPr>
            <a:r>
              <a:t> </a:t>
            </a:r>
            <a:r>
              <a:rPr sz="4600">
                <a:solidFill>
                  <a:srgbClr val="FFF749"/>
                </a:solidFill>
              </a:rPr>
              <a:t>The model has a relatively high error while it predicts the variance relatively well.</a:t>
            </a:r>
          </a:p>
        </p:txBody>
      </p:sp>
      <p:sp>
        <p:nvSpPr>
          <p:cNvPr id="263" name="2nd Degree Polynomial Regression"/>
          <p:cNvSpPr txBox="1"/>
          <p:nvPr>
            <p:ph type="ctrTitle"/>
          </p:nvPr>
        </p:nvSpPr>
        <p:spPr>
          <a:xfrm>
            <a:off x="1941808" y="347117"/>
            <a:ext cx="20828001" cy="2008350"/>
          </a:xfrm>
          <a:prstGeom prst="rect">
            <a:avLst/>
          </a:prstGeom>
        </p:spPr>
        <p:txBody>
          <a:bodyPr/>
          <a:lstStyle>
            <a:lvl1pPr>
              <a:defRPr sz="99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2nd Degree Polynomial Regression </a:t>
            </a:r>
          </a:p>
        </p:txBody>
      </p:sp>
      <p:sp>
        <p:nvSpPr>
          <p:cNvPr id="264" name="Mean Square Error: 0.6030…"/>
          <p:cNvSpPr txBox="1"/>
          <p:nvPr/>
        </p:nvSpPr>
        <p:spPr>
          <a:xfrm>
            <a:off x="1422400" y="10748458"/>
            <a:ext cx="21005800" cy="1237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50290" anchor="ctr">
            <a:normAutofit fontScale="100000" lnSpcReduction="0"/>
          </a:bodyPr>
          <a:lstStyle/>
          <a:p>
            <a:pPr lvl="2" marL="1905000" indent="-635000" algn="l">
              <a:spcBef>
                <a:spcPts val="15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Mean Square Error: 0.6030</a:t>
            </a:r>
          </a:p>
          <a:p>
            <a:pPr lvl="2" marL="1905000" indent="-635000" algn="l">
              <a:spcBef>
                <a:spcPts val="15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R</a:t>
            </a:r>
            <a:r>
              <a:rPr baseline="31999"/>
              <a:t>2</a:t>
            </a:r>
            <a:r>
              <a:t>: 0.7643</a:t>
            </a:r>
          </a:p>
        </p:txBody>
      </p:sp>
      <p:sp>
        <p:nvSpPr>
          <p:cNvPr id="265" name="Text"/>
          <p:cNvSpPr txBox="1"/>
          <p:nvPr/>
        </p:nvSpPr>
        <p:spPr>
          <a:xfrm>
            <a:off x="2560525" y="3268907"/>
            <a:ext cx="19262951" cy="498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400"/>
            </a:pPr>
          </a:p>
          <a:p>
            <a:pPr>
              <a:defRPr sz="4400"/>
            </a:pPr>
          </a:p>
          <a:p>
            <a:pPr>
              <a:defRPr sz="3800"/>
            </a:pPr>
            <a14:m>
              <m:oMathPara>
                <m:oMathParaPr>
                  <m:jc m:val="center"/>
                </m:oMathParaPr>
                <m:oMath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m:rPr>
                          <m:nor/>
                        </m:rPr>
                        <a:rPr xmlns:a="http://schemas.openxmlformats.org/drawingml/2006/main" sz="41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Cluster</m:t>
                      </m:r>
                    </m:e>
                    <m:sub>
                      <m:r>
                        <a:rPr xmlns:a="http://schemas.openxmlformats.org/drawingml/2006/main" sz="41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b>
                  </m:sSub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⋅</m:t>
                  </m:r>
                  <m:d>
                    <m:dPr>
                      <m:ctrlPr>
                        <a:rPr xmlns:a="http://schemas.openxmlformats.org/drawingml/2006/main" sz="41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eqArr>
                        <m:eqArrPr>
                          <m:ctrlP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eqArrPr>
                        <m:e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1.28</m:t>
                          </m:r>
                          <m:r>
                            <m:rPr>
                              <m:nor/>
                            </m:rP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Undernourished</m:t>
                          </m:r>
                        </m:e>
                        <m:e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1.15</m:t>
                          </m:r>
                          <m:r>
                            <m:rPr>
                              <m:nor/>
                            </m:rP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Confirmed</m:t>
                          </m:r>
                        </m:e>
                        <m:e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0.79</m:t>
                          </m:r>
                          <m:sSub>
                            <m:e>
                              <m:argPr>
                                <m:scrLvl m:val="0"/>
                              </m:argPr>
                              <m:r>
                                <m:rPr>
                                  <m:nor/>
                                </m:rPr>
                                <a:rPr xmlns:a="http://schemas.openxmlformats.org/drawingml/2006/main" sz="41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Male</m:t>
                              </m:r>
                            </m:e>
                            <m:sub>
                              <m:argPr>
                                <m:scrLvl m:val="0"/>
                              </m:argPr>
                              <m:r>
                                <a:rPr xmlns:a="http://schemas.openxmlformats.org/drawingml/2006/main" sz="41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75</m:t>
                              </m:r>
                              <m:r>
                                <a:rPr xmlns:a="http://schemas.openxmlformats.org/drawingml/2006/main" sz="41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b>
                          </m:sSub>
                        </m:e>
                        <m:e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0.62</m:t>
                          </m:r>
                          <m:r>
                            <m:rPr>
                              <m:nor/>
                            </m:rP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Diabetes</m:t>
                          </m:r>
                        </m:e>
                      </m:eqArr>
                    </m:e>
                  </m:d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m:rPr>
                      <m:nor/>
                    </m:rP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Confirmed</m:t>
                  </m:r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⋅</m:t>
                  </m:r>
                  <m:d>
                    <m:dPr>
                      <m:ctrlPr>
                        <a:rPr xmlns:a="http://schemas.openxmlformats.org/drawingml/2006/main" sz="41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eqArr>
                        <m:eqArrPr>
                          <m:ctrlP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eqArrPr>
                        <m:e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0.72</m:t>
                          </m:r>
                          <m:sSub>
                            <m:e>
                              <m:argPr>
                                <m:scrLvl m:val="0"/>
                              </m:argPr>
                              <m:r>
                                <m:rPr>
                                  <m:nor/>
                                </m:rPr>
                                <a:rPr xmlns:a="http://schemas.openxmlformats.org/drawingml/2006/main" sz="41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Male</m:t>
                              </m:r>
                            </m:e>
                            <m:sub>
                              <m:argPr>
                                <m:scrLvl m:val="0"/>
                              </m:argPr>
                              <m:r>
                                <a:rPr xmlns:a="http://schemas.openxmlformats.org/drawingml/2006/main" sz="41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75</m:t>
                              </m:r>
                              <m:r>
                                <a:rPr xmlns:a="http://schemas.openxmlformats.org/drawingml/2006/main" sz="41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b>
                          </m:sSub>
                        </m:e>
                        <m:e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xmlns:a="http://schemas.openxmlformats.org/drawingml/2006/main" sz="41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0.79</m:t>
                          </m:r>
                        </m:e>
                      </m:eqArr>
                    </m:e>
                  </m:d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.</m:t>
                  </m:r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.</m:t>
                  </m:r>
                  <m:r>
                    <a:rPr xmlns:a="http://schemas.openxmlformats.org/drawingml/2006/main" sz="41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.</m:t>
                  </m:r>
                </m:oMath>
              </m:oMathPara>
            </a14:m>
          </a:p>
        </p:txBody>
      </p:sp>
      <p:sp>
        <p:nvSpPr>
          <p:cNvPr id="266" name="COVID-19 Application:"/>
          <p:cNvSpPr txBox="1"/>
          <p:nvPr/>
        </p:nvSpPr>
        <p:spPr>
          <a:xfrm>
            <a:off x="325432" y="3274643"/>
            <a:ext cx="6603493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FFFFFF"/>
                </a:solidFill>
              </a:defRPr>
            </a:lvl1pPr>
          </a:lstStyle>
          <a:p>
            <a:pPr/>
            <a:r>
              <a:t>COVID-19 Application: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62" grpId="1"/>
      <p:bldP build="whole" bldLvl="1" animBg="1" rev="0" advAuto="0" spid="264" grpId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Decision Tree Regressor"/>
          <p:cNvSpPr txBox="1"/>
          <p:nvPr>
            <p:ph type="ctrTitle"/>
          </p:nvPr>
        </p:nvSpPr>
        <p:spPr>
          <a:xfrm>
            <a:off x="1941808" y="613817"/>
            <a:ext cx="20828001" cy="2008350"/>
          </a:xfrm>
          <a:prstGeom prst="rect">
            <a:avLst/>
          </a:prstGeom>
        </p:spPr>
        <p:txBody>
          <a:bodyPr/>
          <a:lstStyle>
            <a:lvl1pPr>
              <a:defRPr sz="99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Decision Tree Regressor</a:t>
            </a:r>
          </a:p>
        </p:txBody>
      </p:sp>
      <p:sp>
        <p:nvSpPr>
          <p:cNvPr id="269" name="Best GridSearchCV result:…"/>
          <p:cNvSpPr txBox="1"/>
          <p:nvPr/>
        </p:nvSpPr>
        <p:spPr>
          <a:xfrm>
            <a:off x="227308" y="2640676"/>
            <a:ext cx="12304713" cy="6986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635000" indent="-635000" algn="l">
              <a:spcBef>
                <a:spcPts val="1500"/>
              </a:spcBef>
              <a:buSzPct val="125000"/>
              <a:buChar char="•"/>
              <a:defRPr sz="4800">
                <a:solidFill>
                  <a:srgbClr val="FFFFFF"/>
                </a:solidFill>
              </a:defRPr>
            </a:pPr>
            <a:r>
              <a:t>Best GridSearchCV result:</a:t>
            </a:r>
          </a:p>
          <a:p>
            <a:pPr lvl="1" marL="1270000" indent="-635000" algn="l">
              <a:spcBef>
                <a:spcPts val="1500"/>
              </a:spcBef>
              <a:buSzPct val="125000"/>
              <a:buChar char="•"/>
              <a:defRPr b="0" sz="4400">
                <a:solidFill>
                  <a:srgbClr val="FFFFFF"/>
                </a:solidFill>
              </a:defRPr>
            </a:pPr>
            <a:r>
              <a:t>max_depth: 3, max_features: 6, min_samples_leaf: 3</a:t>
            </a:r>
          </a:p>
          <a:p>
            <a:pPr algn="l">
              <a:spcBef>
                <a:spcPts val="1500"/>
              </a:spcBef>
              <a:defRPr b="0" sz="4400">
                <a:solidFill>
                  <a:srgbClr val="FFFFFF"/>
                </a:solidFill>
              </a:defRPr>
            </a:pPr>
          </a:p>
          <a:p>
            <a:pPr marL="635000" indent="-635000" algn="l">
              <a:spcBef>
                <a:spcPts val="1500"/>
              </a:spcBef>
              <a:buSzPct val="125000"/>
              <a:buChar char="•"/>
              <a:defRPr sz="4800">
                <a:solidFill>
                  <a:srgbClr val="FFFFFF"/>
                </a:solidFill>
              </a:defRPr>
            </a:pPr>
            <a:r>
              <a:t>Performance on test set:</a:t>
            </a:r>
          </a:p>
          <a:p>
            <a:pPr lvl="2" marL="1905000" indent="-635000" algn="l">
              <a:spcBef>
                <a:spcPts val="15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Mean Square Error: 1.0010</a:t>
            </a:r>
          </a:p>
          <a:p>
            <a:pPr lvl="2" marL="1905000" indent="-635000" algn="l">
              <a:spcBef>
                <a:spcPts val="15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R</a:t>
            </a:r>
            <a:r>
              <a:rPr baseline="31999"/>
              <a:t>2</a:t>
            </a:r>
            <a:r>
              <a:t>: 0.6088</a:t>
            </a:r>
          </a:p>
        </p:txBody>
      </p:sp>
      <p:grpSp>
        <p:nvGrpSpPr>
          <p:cNvPr id="274" name="Group"/>
          <p:cNvGrpSpPr/>
          <p:nvPr/>
        </p:nvGrpSpPr>
        <p:grpSpPr>
          <a:xfrm>
            <a:off x="7697408" y="3717924"/>
            <a:ext cx="16665895" cy="9501476"/>
            <a:chOff x="0" y="0"/>
            <a:chExt cx="16665894" cy="9501474"/>
          </a:xfrm>
        </p:grpSpPr>
        <p:pic>
          <p:nvPicPr>
            <p:cNvPr id="270" name="Screen Shot 2020-08-19 at 2.01.40 PM.png" descr="Screen Shot 2020-08-19 at 2.01.40 P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33584" t="24769" r="6970" b="42731"/>
            <a:stretch>
              <a:fillRect/>
            </a:stretch>
          </p:blipFill>
          <p:spPr>
            <a:xfrm>
              <a:off x="5597227" y="2353468"/>
              <a:ext cx="9906916" cy="30878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1" name="Screen Shot 2020-08-19 at 2.01.40 PM.png" descr="Screen Shot 2020-08-19 at 2.01.40 P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79136" r="23424" b="0"/>
            <a:stretch>
              <a:fillRect/>
            </a:stretch>
          </p:blipFill>
          <p:spPr>
            <a:xfrm>
              <a:off x="0" y="7519094"/>
              <a:ext cx="12762034" cy="198238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2" name="Screen Shot 2020-08-19 at 2.01.40 PM.png" descr="Screen Shot 2020-08-19 at 2.01.40 P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14247" t="52039" r="0" b="20214"/>
            <a:stretch>
              <a:fillRect/>
            </a:stretch>
          </p:blipFill>
          <p:spPr>
            <a:xfrm>
              <a:off x="2374503" y="4944566"/>
              <a:ext cx="14291392" cy="26362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3" name="Screen Shot 2020-08-19 at 2.01.40 PM.png" descr="Screen Shot 2020-08-19 at 2.01.40 P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48205" t="0" r="25056" b="74940"/>
            <a:stretch>
              <a:fillRect/>
            </a:stretch>
          </p:blipFill>
          <p:spPr>
            <a:xfrm>
              <a:off x="8033841" y="0"/>
              <a:ext cx="4456135" cy="23810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77" name="Group"/>
          <p:cNvGrpSpPr/>
          <p:nvPr/>
        </p:nvGrpSpPr>
        <p:grpSpPr>
          <a:xfrm>
            <a:off x="400862" y="9711601"/>
            <a:ext cx="6915709" cy="2674758"/>
            <a:chOff x="0" y="0"/>
            <a:chExt cx="6915707" cy="2674756"/>
          </a:xfrm>
        </p:grpSpPr>
        <p:sp>
          <p:nvSpPr>
            <p:cNvPr id="275" name="Not as accurate as Polynomial Regressor"/>
            <p:cNvSpPr txBox="1"/>
            <p:nvPr/>
          </p:nvSpPr>
          <p:spPr>
            <a:xfrm>
              <a:off x="0" y="1117639"/>
              <a:ext cx="6915708" cy="15571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4800">
                  <a:solidFill>
                    <a:schemeClr val="accent4">
                      <a:hueOff val="-1081314"/>
                      <a:satOff val="4338"/>
                      <a:lumOff val="-8931"/>
                    </a:schemeClr>
                  </a:solidFill>
                </a:defRPr>
              </a:lvl1pPr>
            </a:lstStyle>
            <a:p>
              <a:pPr/>
              <a:r>
                <a:t>Not as accurate as Polynomial Regressor</a:t>
              </a:r>
            </a:p>
          </p:txBody>
        </p:sp>
        <p:sp>
          <p:nvSpPr>
            <p:cNvPr id="276" name="Arrow"/>
            <p:cNvSpPr/>
            <p:nvPr/>
          </p:nvSpPr>
          <p:spPr>
            <a:xfrm rot="5400000">
              <a:off x="2941370" y="-126504"/>
              <a:ext cx="1032967" cy="1285975"/>
            </a:xfrm>
            <a:prstGeom prst="rightArrow">
              <a:avLst>
                <a:gd name="adj1" fmla="val 32000"/>
                <a:gd name="adj2" fmla="val 60753"/>
              </a:avLst>
            </a:prstGeom>
            <a:solidFill>
              <a:schemeClr val="accent4">
                <a:hueOff val="-1081314"/>
                <a:satOff val="4338"/>
                <a:lumOff val="-8931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chemeClr val="accent4">
                      <a:hueOff val="-1081314"/>
                      <a:satOff val="4338"/>
                      <a:lumOff val="-8931"/>
                    </a:schemeClr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281" name="Group"/>
          <p:cNvGrpSpPr/>
          <p:nvPr/>
        </p:nvGrpSpPr>
        <p:grpSpPr>
          <a:xfrm>
            <a:off x="13910661" y="2865171"/>
            <a:ext cx="8265150" cy="6143197"/>
            <a:chOff x="0" y="0"/>
            <a:chExt cx="8265150" cy="6143195"/>
          </a:xfrm>
        </p:grpSpPr>
        <p:sp>
          <p:nvSpPr>
            <p:cNvPr id="278" name="Feature importance: 76.3 %"/>
            <p:cNvSpPr txBox="1"/>
            <p:nvPr/>
          </p:nvSpPr>
          <p:spPr>
            <a:xfrm>
              <a:off x="-1" y="-1"/>
              <a:ext cx="6784849" cy="7091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Feature importance: 76.3 %</a:t>
              </a:r>
            </a:p>
          </p:txBody>
        </p:sp>
        <p:sp>
          <p:nvSpPr>
            <p:cNvPr id="279" name="22.3 %"/>
            <p:cNvSpPr txBox="1"/>
            <p:nvPr/>
          </p:nvSpPr>
          <p:spPr>
            <a:xfrm>
              <a:off x="6513057" y="2411430"/>
              <a:ext cx="1752093" cy="7091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22.3 %</a:t>
              </a:r>
            </a:p>
          </p:txBody>
        </p:sp>
        <p:sp>
          <p:nvSpPr>
            <p:cNvPr id="280" name="1.4 %"/>
            <p:cNvSpPr txBox="1"/>
            <p:nvPr/>
          </p:nvSpPr>
          <p:spPr>
            <a:xfrm>
              <a:off x="2657601" y="5434031"/>
              <a:ext cx="1469645" cy="7091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00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1.4 %</a:t>
              </a:r>
            </a:p>
          </p:txBody>
        </p:sp>
      </p:grpSp>
      <p:grpSp>
        <p:nvGrpSpPr>
          <p:cNvPr id="287" name="Group"/>
          <p:cNvGrpSpPr/>
          <p:nvPr/>
        </p:nvGrpSpPr>
        <p:grpSpPr>
          <a:xfrm>
            <a:off x="1498498" y="4084523"/>
            <a:ext cx="10878922" cy="8309660"/>
            <a:chOff x="0" y="0"/>
            <a:chExt cx="10878920" cy="8309659"/>
          </a:xfrm>
        </p:grpSpPr>
        <p:grpSp>
          <p:nvGrpSpPr>
            <p:cNvPr id="285" name="Group"/>
            <p:cNvGrpSpPr/>
            <p:nvPr/>
          </p:nvGrpSpPr>
          <p:grpSpPr>
            <a:xfrm>
              <a:off x="2583281" y="2774494"/>
              <a:ext cx="8295640" cy="5535166"/>
              <a:chOff x="0" y="0"/>
              <a:chExt cx="8295639" cy="5535164"/>
            </a:xfrm>
          </p:grpSpPr>
          <p:sp>
            <p:nvSpPr>
              <p:cNvPr id="282" name="Depth 1"/>
              <p:cNvSpPr txBox="1"/>
              <p:nvPr/>
            </p:nvSpPr>
            <p:spPr>
              <a:xfrm>
                <a:off x="6299199" y="-1"/>
                <a:ext cx="1996441" cy="7091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000">
                    <a:solidFill>
                      <a:schemeClr val="accent5">
                        <a:hueOff val="-82419"/>
                        <a:satOff val="-9513"/>
                        <a:lumOff val="-16343"/>
                      </a:schemeClr>
                    </a:solidFill>
                  </a:defRPr>
                </a:lvl1pPr>
              </a:lstStyle>
              <a:p>
                <a:pPr/>
                <a:r>
                  <a:t>Depth 1</a:t>
                </a:r>
              </a:p>
            </p:txBody>
          </p:sp>
          <p:sp>
            <p:nvSpPr>
              <p:cNvPr id="283" name="Depth 2"/>
              <p:cNvSpPr txBox="1"/>
              <p:nvPr/>
            </p:nvSpPr>
            <p:spPr>
              <a:xfrm>
                <a:off x="2844800" y="2641599"/>
                <a:ext cx="1996441" cy="7091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000">
                    <a:solidFill>
                      <a:schemeClr val="accent5">
                        <a:hueOff val="-82419"/>
                        <a:satOff val="-9513"/>
                        <a:lumOff val="-16343"/>
                      </a:schemeClr>
                    </a:solidFill>
                  </a:defRPr>
                </a:lvl1pPr>
              </a:lstStyle>
              <a:p>
                <a:pPr/>
                <a:r>
                  <a:t>Depth 2</a:t>
                </a:r>
              </a:p>
            </p:txBody>
          </p:sp>
          <p:sp>
            <p:nvSpPr>
              <p:cNvPr id="284" name="Depth 3"/>
              <p:cNvSpPr txBox="1"/>
              <p:nvPr/>
            </p:nvSpPr>
            <p:spPr>
              <a:xfrm>
                <a:off x="-1" y="4825999"/>
                <a:ext cx="1996441" cy="70916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4000">
                    <a:solidFill>
                      <a:schemeClr val="accent5">
                        <a:hueOff val="-82419"/>
                        <a:satOff val="-9513"/>
                        <a:lumOff val="-16343"/>
                      </a:schemeClr>
                    </a:solidFill>
                  </a:defRPr>
                </a:lvl1pPr>
              </a:lstStyle>
              <a:p>
                <a:pPr/>
                <a:r>
                  <a:t>Depth 3</a:t>
                </a:r>
              </a:p>
            </p:txBody>
          </p:sp>
        </p:grpSp>
        <p:sp>
          <p:nvSpPr>
            <p:cNvPr id="286" name="max_depth: 3"/>
            <p:cNvSpPr txBox="1"/>
            <p:nvPr/>
          </p:nvSpPr>
          <p:spPr>
            <a:xfrm>
              <a:off x="-1" y="0"/>
              <a:ext cx="3530805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 sz="440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max_depth: 3</a:t>
              </a:r>
            </a:p>
          </p:txBody>
        </p:sp>
      </p:grpSp>
      <p:grpSp>
        <p:nvGrpSpPr>
          <p:cNvPr id="292" name="Group"/>
          <p:cNvGrpSpPr/>
          <p:nvPr/>
        </p:nvGrpSpPr>
        <p:grpSpPr>
          <a:xfrm>
            <a:off x="5219878" y="3855442"/>
            <a:ext cx="16164918" cy="5733058"/>
            <a:chOff x="0" y="0"/>
            <a:chExt cx="16164917" cy="5733057"/>
          </a:xfrm>
        </p:grpSpPr>
        <p:sp>
          <p:nvSpPr>
            <p:cNvPr id="288" name="Rounded Rectangle"/>
            <p:cNvSpPr/>
            <p:nvPr/>
          </p:nvSpPr>
          <p:spPr>
            <a:xfrm>
              <a:off x="10965855" y="0"/>
              <a:ext cx="2234705" cy="411758"/>
            </a:xfrm>
            <a:prstGeom prst="roundRect">
              <a:avLst>
                <a:gd name="adj" fmla="val 46265"/>
              </a:avLst>
            </a:prstGeom>
            <a:noFill/>
            <a:ln w="762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89" name="Rounded Rectangle"/>
            <p:cNvSpPr/>
            <p:nvPr/>
          </p:nvSpPr>
          <p:spPr>
            <a:xfrm>
              <a:off x="12489657" y="2580927"/>
              <a:ext cx="3675261" cy="538461"/>
            </a:xfrm>
            <a:prstGeom prst="roundRect">
              <a:avLst>
                <a:gd name="adj" fmla="val 46265"/>
              </a:avLst>
            </a:prstGeom>
            <a:noFill/>
            <a:ln w="762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90" name="Rounded Rectangle"/>
            <p:cNvSpPr/>
            <p:nvPr/>
          </p:nvSpPr>
          <p:spPr>
            <a:xfrm>
              <a:off x="9197777" y="5321300"/>
              <a:ext cx="1858070" cy="411758"/>
            </a:xfrm>
            <a:prstGeom prst="roundRect">
              <a:avLst>
                <a:gd name="adj" fmla="val 46265"/>
              </a:avLst>
            </a:prstGeom>
            <a:noFill/>
            <a:ln w="762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291" name="max_features: 6"/>
            <p:cNvSpPr txBox="1"/>
            <p:nvPr/>
          </p:nvSpPr>
          <p:spPr>
            <a:xfrm>
              <a:off x="-1" y="229080"/>
              <a:ext cx="4089046" cy="7463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 sz="440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max_features: 6</a:t>
              </a:r>
            </a:p>
          </p:txBody>
        </p:sp>
      </p:grpSp>
      <p:grpSp>
        <p:nvGrpSpPr>
          <p:cNvPr id="295" name="Group"/>
          <p:cNvGrpSpPr/>
          <p:nvPr/>
        </p:nvGrpSpPr>
        <p:grpSpPr>
          <a:xfrm>
            <a:off x="1496136" y="4750014"/>
            <a:ext cx="22643171" cy="5463317"/>
            <a:chOff x="0" y="0"/>
            <a:chExt cx="22643169" cy="5463315"/>
          </a:xfrm>
        </p:grpSpPr>
        <p:sp>
          <p:nvSpPr>
            <p:cNvPr id="293" name="min_samples_leaf: 3"/>
            <p:cNvSpPr txBox="1"/>
            <p:nvPr/>
          </p:nvSpPr>
          <p:spPr>
            <a:xfrm>
              <a:off x="0" y="0"/>
              <a:ext cx="5186528" cy="746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 sz="440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min_samples_leaf: 3</a:t>
              </a:r>
            </a:p>
          </p:txBody>
        </p:sp>
        <p:sp>
          <p:nvSpPr>
            <p:cNvPr id="294" name="Rounded Rectangle"/>
            <p:cNvSpPr/>
            <p:nvPr/>
          </p:nvSpPr>
          <p:spPr>
            <a:xfrm>
              <a:off x="17247852" y="4924855"/>
              <a:ext cx="5395318" cy="538461"/>
            </a:xfrm>
            <a:prstGeom prst="roundRect">
              <a:avLst>
                <a:gd name="adj" fmla="val 46265"/>
              </a:avLst>
            </a:prstGeom>
            <a:noFill/>
            <a:ln w="762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xit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xit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xit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xit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2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2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1" grpId="5"/>
      <p:bldP build="whole" bldLvl="1" animBg="1" rev="0" advAuto="0" spid="281" grpId="6"/>
      <p:bldP build="whole" bldLvl="1" animBg="1" rev="0" advAuto="0" spid="287" grpId="2"/>
      <p:bldP build="whole" bldLvl="1" animBg="1" rev="0" advAuto="0" spid="287" grpId="3"/>
      <p:bldP build="whole" bldLvl="1" animBg="1" rev="0" advAuto="0" spid="295" grpId="8"/>
      <p:bldP build="whole" bldLvl="1" animBg="1" rev="0" advAuto="0" spid="295" grpId="9"/>
      <p:bldP build="p" bldLvl="1" animBg="1" rev="0" advAuto="0" spid="269" grpId="1"/>
      <p:bldP build="whole" bldLvl="1" animBg="1" rev="0" advAuto="0" spid="292" grpId="4"/>
      <p:bldP build="whole" bldLvl="1" animBg="1" rev="0" advAuto="0" spid="292" grpId="7"/>
      <p:bldP build="whole" bldLvl="1" animBg="1" rev="0" advAuto="0" spid="277" grpId="1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andom Forest Regressor"/>
          <p:cNvSpPr txBox="1"/>
          <p:nvPr>
            <p:ph type="ctrTitle"/>
          </p:nvPr>
        </p:nvSpPr>
        <p:spPr>
          <a:xfrm>
            <a:off x="1941808" y="613817"/>
            <a:ext cx="20828001" cy="2008350"/>
          </a:xfrm>
          <a:prstGeom prst="rect">
            <a:avLst/>
          </a:prstGeom>
        </p:spPr>
        <p:txBody>
          <a:bodyPr/>
          <a:lstStyle>
            <a:lvl1pPr>
              <a:defRPr sz="99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Random Forest Regressor</a:t>
            </a:r>
          </a:p>
        </p:txBody>
      </p:sp>
      <p:sp>
        <p:nvSpPr>
          <p:cNvPr id="298" name="Best result for n_estimators = 250…"/>
          <p:cNvSpPr txBox="1"/>
          <p:nvPr/>
        </p:nvSpPr>
        <p:spPr>
          <a:xfrm>
            <a:off x="227308" y="3261090"/>
            <a:ext cx="14290378" cy="9225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635000" indent="-635000" algn="l">
              <a:spcBef>
                <a:spcPts val="1500"/>
              </a:spcBef>
              <a:buSzPct val="125000"/>
              <a:buChar char="•"/>
              <a:defRPr sz="4800">
                <a:solidFill>
                  <a:srgbClr val="FFFFFF"/>
                </a:solidFill>
              </a:defRPr>
            </a:pPr>
            <a:r>
              <a:t>Best result for n_estimators = 250</a:t>
            </a:r>
          </a:p>
          <a:p>
            <a:pPr lvl="1" marL="793750" indent="-158750" algn="l" defTabSz="457200">
              <a:lnSpc>
                <a:spcPts val="2800"/>
              </a:lnSpc>
              <a:buSzPct val="125000"/>
              <a:buChar char="•"/>
              <a:defRPr b="0"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marL="635000" indent="-635000" algn="l">
              <a:spcBef>
                <a:spcPts val="1500"/>
              </a:spcBef>
              <a:buSzPct val="125000"/>
              <a:buChar char="•"/>
              <a:defRPr sz="4800">
                <a:solidFill>
                  <a:srgbClr val="FFFFFF"/>
                </a:solidFill>
              </a:defRPr>
            </a:pPr>
          </a:p>
          <a:p>
            <a:pPr marL="635000" indent="-635000" algn="l">
              <a:spcBef>
                <a:spcPts val="1500"/>
              </a:spcBef>
              <a:buSzPct val="125000"/>
              <a:buChar char="•"/>
              <a:defRPr sz="4800">
                <a:solidFill>
                  <a:srgbClr val="FFFFFF"/>
                </a:solidFill>
              </a:defRPr>
            </a:pPr>
            <a:r>
              <a:t>Performance on test set:</a:t>
            </a:r>
          </a:p>
          <a:p>
            <a:pPr lvl="2" marL="1905000" indent="-635000" algn="l">
              <a:spcBef>
                <a:spcPts val="15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Mean Square Error: 0.7233</a:t>
            </a:r>
          </a:p>
          <a:p>
            <a:pPr lvl="2" marL="1905000" indent="-635000" algn="l">
              <a:spcBef>
                <a:spcPts val="15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R</a:t>
            </a:r>
            <a:r>
              <a:rPr baseline="31999"/>
              <a:t>2</a:t>
            </a:r>
            <a:r>
              <a:t>: 0.7173</a:t>
            </a:r>
          </a:p>
          <a:p>
            <a:pPr algn="l">
              <a:spcBef>
                <a:spcPts val="1500"/>
              </a:spcBef>
              <a:defRPr b="0" sz="4800">
                <a:solidFill>
                  <a:srgbClr val="FFFFFF"/>
                </a:solidFill>
              </a:defRPr>
            </a:pPr>
          </a:p>
          <a:p>
            <a:pPr marL="635000" indent="-635000" algn="l">
              <a:spcBef>
                <a:spcPts val="1500"/>
              </a:spcBef>
              <a:buSzPct val="125000"/>
              <a:buChar char="•"/>
              <a:defRPr sz="4800">
                <a:solidFill>
                  <a:srgbClr val="FFFFFF"/>
                </a:solidFill>
              </a:defRPr>
            </a:pPr>
            <a:r>
              <a:t>Computational time:</a:t>
            </a:r>
          </a:p>
          <a:p>
            <a:pPr lvl="2" marL="1905000" indent="-635000" algn="l">
              <a:spcBef>
                <a:spcPts val="15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Time to fit: 0.520 sec</a:t>
            </a:r>
          </a:p>
          <a:p>
            <a:pPr lvl="2" marL="1905000" indent="-635000" algn="l">
              <a:spcBef>
                <a:spcPts val="1500"/>
              </a:spcBef>
              <a:buSzPct val="125000"/>
              <a:buChar char="•"/>
              <a:defRPr b="0" sz="4800">
                <a:solidFill>
                  <a:srgbClr val="FFFFFF"/>
                </a:solidFill>
              </a:defRPr>
            </a:pPr>
            <a:r>
              <a:t>Time to predict: 0.026 sec</a:t>
            </a:r>
          </a:p>
        </p:txBody>
      </p:sp>
      <p:pic>
        <p:nvPicPr>
          <p:cNvPr id="299" name="Pie_RandomForest.png" descr="Pie_RandomForest.png"/>
          <p:cNvPicPr>
            <a:picLocks noChangeAspect="1"/>
          </p:cNvPicPr>
          <p:nvPr/>
        </p:nvPicPr>
        <p:blipFill>
          <a:blip r:embed="rId2">
            <a:extLst/>
          </a:blip>
          <a:srcRect l="3900" t="540" r="7783" b="11330"/>
          <a:stretch>
            <a:fillRect/>
          </a:stretch>
        </p:blipFill>
        <p:spPr>
          <a:xfrm>
            <a:off x="12314061" y="4141390"/>
            <a:ext cx="11533327" cy="7672678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Feature importance"/>
          <p:cNvSpPr txBox="1"/>
          <p:nvPr/>
        </p:nvSpPr>
        <p:spPr>
          <a:xfrm>
            <a:off x="15414307" y="4397059"/>
            <a:ext cx="6052186" cy="85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Feature importance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9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98" grpId="1"/>
      <p:bldP build="whole" bldLvl="1" animBg="1" rev="0" advAuto="0" spid="300" grpId="2"/>
      <p:bldP build="whole" bldLvl="1" animBg="1" rev="0" advAuto="0" spid="299" grpId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creen Shot 2020-08-13 at 6.16.14 PM.png" descr="Screen Shot 2020-08-13 at 6.16.1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1951" y="1035050"/>
            <a:ext cx="8724901" cy="8343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Screen Shot 2020-08-13 at 6.21.00 PM.png" descr="Screen Shot 2020-08-13 at 6.21.00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55701" y="8036269"/>
            <a:ext cx="9410172" cy="54398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Screen Shot 2020-08-13 at 6.23.22 PM.png" descr="Screen Shot 2020-08-13 at 6.23.22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87557" y="614146"/>
            <a:ext cx="9572078" cy="52106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statistic_id1107913_number-of-coronavirus--covid-19--deaths-in-sweden-2020-by-age-groups.png" descr="statistic_id1107913_number-of-coronavirus--covid-19--deaths-in-sweden-2020-by-age-groups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999650" y="4508500"/>
            <a:ext cx="10743794" cy="79826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radient Boosting Regressor"/>
          <p:cNvSpPr txBox="1"/>
          <p:nvPr>
            <p:ph type="ctrTitle"/>
          </p:nvPr>
        </p:nvSpPr>
        <p:spPr>
          <a:xfrm>
            <a:off x="1941808" y="613817"/>
            <a:ext cx="20828001" cy="2008350"/>
          </a:xfrm>
          <a:prstGeom prst="rect">
            <a:avLst/>
          </a:prstGeom>
        </p:spPr>
        <p:txBody>
          <a:bodyPr/>
          <a:lstStyle>
            <a:lvl1pPr>
              <a:defRPr sz="99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Gradient Boosting Regressor</a:t>
            </a:r>
          </a:p>
        </p:txBody>
      </p:sp>
      <p:sp>
        <p:nvSpPr>
          <p:cNvPr id="303" name="Best result:…"/>
          <p:cNvSpPr txBox="1"/>
          <p:nvPr/>
        </p:nvSpPr>
        <p:spPr>
          <a:xfrm>
            <a:off x="227308" y="3261090"/>
            <a:ext cx="11934230" cy="9225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584200" indent="-584200" algn="l" defTabSz="759459">
              <a:spcBef>
                <a:spcPts val="1300"/>
              </a:spcBef>
              <a:buSzPct val="125000"/>
              <a:buChar char="•"/>
              <a:defRPr sz="4416">
                <a:solidFill>
                  <a:srgbClr val="FFFFFF"/>
                </a:solidFill>
              </a:defRPr>
            </a:pPr>
            <a:r>
              <a:t>Best result:</a:t>
            </a:r>
          </a:p>
          <a:p>
            <a:pPr algn="l" defTabSz="420623">
              <a:lnSpc>
                <a:spcPts val="2600"/>
              </a:lnSpc>
              <a:defRPr b="0" sz="1104">
                <a:latin typeface="Courier"/>
                <a:ea typeface="Courier"/>
                <a:cs typeface="Courier"/>
                <a:sym typeface="Courier"/>
              </a:defRPr>
            </a:pPr>
          </a:p>
          <a:p>
            <a:pPr lvl="1" marL="1168400" indent="-584200" algn="l" defTabSz="759459">
              <a:spcBef>
                <a:spcPts val="1300"/>
              </a:spcBef>
              <a:buSzPct val="125000"/>
              <a:buChar char="•"/>
              <a:defRPr b="0" sz="4416">
                <a:solidFill>
                  <a:srgbClr val="FFFFFF"/>
                </a:solidFill>
              </a:defRPr>
            </a:pPr>
            <a:r>
              <a:t>max_depth: 3, max_features: 3,  n_estimators: 150</a:t>
            </a:r>
          </a:p>
          <a:p>
            <a:pPr algn="l" defTabSz="759459">
              <a:spcBef>
                <a:spcPts val="1300"/>
              </a:spcBef>
              <a:defRPr sz="4416">
                <a:solidFill>
                  <a:srgbClr val="FFFFFF"/>
                </a:solidFill>
              </a:defRPr>
            </a:pPr>
          </a:p>
          <a:p>
            <a:pPr marL="584200" indent="-584200" algn="l" defTabSz="759459">
              <a:spcBef>
                <a:spcPts val="1300"/>
              </a:spcBef>
              <a:buSzPct val="125000"/>
              <a:buChar char="•"/>
              <a:defRPr sz="4416">
                <a:solidFill>
                  <a:srgbClr val="FFFFFF"/>
                </a:solidFill>
              </a:defRPr>
            </a:pPr>
            <a:r>
              <a:t>Performance on test set:</a:t>
            </a:r>
          </a:p>
          <a:p>
            <a:pPr lvl="2" marL="1752600" indent="-584200" algn="l" defTabSz="759459">
              <a:spcBef>
                <a:spcPts val="1300"/>
              </a:spcBef>
              <a:buSzPct val="125000"/>
              <a:buChar char="•"/>
              <a:defRPr b="0" sz="4416">
                <a:solidFill>
                  <a:srgbClr val="FFFFFF"/>
                </a:solidFill>
              </a:defRPr>
            </a:pPr>
            <a:r>
              <a:t>Mean Square Error: 0.7778</a:t>
            </a:r>
          </a:p>
          <a:p>
            <a:pPr lvl="2" marL="1752600" indent="-584200" algn="l" defTabSz="759459">
              <a:spcBef>
                <a:spcPts val="1300"/>
              </a:spcBef>
              <a:buSzPct val="125000"/>
              <a:buChar char="•"/>
              <a:defRPr b="0" sz="4416">
                <a:solidFill>
                  <a:srgbClr val="FFFFFF"/>
                </a:solidFill>
              </a:defRPr>
            </a:pPr>
            <a:r>
              <a:t>R</a:t>
            </a:r>
            <a:r>
              <a:rPr baseline="31999"/>
              <a:t>2</a:t>
            </a:r>
            <a:r>
              <a:t>: 0.6961</a:t>
            </a:r>
          </a:p>
          <a:p>
            <a:pPr algn="l" defTabSz="759459">
              <a:spcBef>
                <a:spcPts val="1300"/>
              </a:spcBef>
              <a:defRPr b="0" sz="4416">
                <a:solidFill>
                  <a:srgbClr val="FFFFFF"/>
                </a:solidFill>
              </a:defRPr>
            </a:pPr>
          </a:p>
          <a:p>
            <a:pPr marL="584200" indent="-584200" algn="l" defTabSz="759459">
              <a:spcBef>
                <a:spcPts val="1300"/>
              </a:spcBef>
              <a:buSzPct val="125000"/>
              <a:buChar char="•"/>
              <a:defRPr sz="4416">
                <a:solidFill>
                  <a:srgbClr val="FFFFFF"/>
                </a:solidFill>
              </a:defRPr>
            </a:pPr>
            <a:r>
              <a:t>Computational time:</a:t>
            </a:r>
          </a:p>
          <a:p>
            <a:pPr lvl="2" marL="1752600" indent="-584200" algn="l" defTabSz="759459">
              <a:spcBef>
                <a:spcPts val="1300"/>
              </a:spcBef>
              <a:buSzPct val="125000"/>
              <a:buChar char="•"/>
              <a:defRPr b="0" sz="4416">
                <a:solidFill>
                  <a:srgbClr val="FFFFFF"/>
                </a:solidFill>
              </a:defRPr>
            </a:pPr>
            <a:r>
              <a:t>Time to fit: 0.087 sec</a:t>
            </a:r>
          </a:p>
          <a:p>
            <a:pPr lvl="2" marL="1752600" indent="-584200" algn="l" defTabSz="759459">
              <a:spcBef>
                <a:spcPts val="1300"/>
              </a:spcBef>
              <a:buSzPct val="125000"/>
              <a:buChar char="•"/>
              <a:defRPr b="0" sz="4416">
                <a:solidFill>
                  <a:srgbClr val="FFFFFF"/>
                </a:solidFill>
              </a:defRPr>
            </a:pPr>
            <a:r>
              <a:t>Time to predict: 0.0001 sec</a:t>
            </a:r>
          </a:p>
        </p:txBody>
      </p:sp>
      <p:grpSp>
        <p:nvGrpSpPr>
          <p:cNvPr id="306" name="Group"/>
          <p:cNvGrpSpPr/>
          <p:nvPr/>
        </p:nvGrpSpPr>
        <p:grpSpPr>
          <a:xfrm>
            <a:off x="13040835" y="3847619"/>
            <a:ext cx="10380716" cy="8052762"/>
            <a:chOff x="0" y="0"/>
            <a:chExt cx="10380715" cy="8052760"/>
          </a:xfrm>
        </p:grpSpPr>
        <p:pic>
          <p:nvPicPr>
            <p:cNvPr id="304" name="Pie_GradientBoosting.png" descr="Pie_GradientBoosting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4699" t="2445" r="17582" b="7121"/>
            <a:stretch>
              <a:fillRect/>
            </a:stretch>
          </p:blipFill>
          <p:spPr>
            <a:xfrm>
              <a:off x="0" y="0"/>
              <a:ext cx="10380716" cy="80527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05" name="Feature importance"/>
            <p:cNvSpPr txBox="1"/>
            <p:nvPr/>
          </p:nvSpPr>
          <p:spPr>
            <a:xfrm>
              <a:off x="239871" y="159287"/>
              <a:ext cx="6052186" cy="8578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000"/>
              </a:lvl1pPr>
            </a:lstStyle>
            <a:p>
              <a:pPr/>
              <a:r>
                <a:t>Feature importance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3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03" grpId="1"/>
      <p:bldP build="whole" bldLvl="1" animBg="1" rev="0" advAuto="0" spid="306" grpId="2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Model Comparison"/>
          <p:cNvSpPr txBox="1"/>
          <p:nvPr>
            <p:ph type="ctrTitle"/>
          </p:nvPr>
        </p:nvSpPr>
        <p:spPr>
          <a:xfrm>
            <a:off x="2195808" y="214950"/>
            <a:ext cx="20828001" cy="2008350"/>
          </a:xfrm>
          <a:prstGeom prst="rect">
            <a:avLst/>
          </a:prstGeom>
        </p:spPr>
        <p:txBody>
          <a:bodyPr/>
          <a:lstStyle>
            <a:lvl1pPr>
              <a:defRPr sz="1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Model Comparison</a:t>
            </a:r>
          </a:p>
        </p:txBody>
      </p:sp>
      <p:graphicFrame>
        <p:nvGraphicFramePr>
          <p:cNvPr id="309" name="Table"/>
          <p:cNvGraphicFramePr/>
          <p:nvPr/>
        </p:nvGraphicFramePr>
        <p:xfrm>
          <a:off x="1573507" y="2794000"/>
          <a:ext cx="9525001" cy="10160000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667000"/>
                <a:gridCol w="2667000"/>
                <a:gridCol w="2667000"/>
                <a:gridCol w="2667000"/>
                <a:gridCol w="2667000"/>
              </a:tblGrid>
              <a:tr h="203200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Model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MSE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200">
                          <a:sym typeface="Helvetica Neue"/>
                        </a:defRPr>
                      </a:pPr>
                      <a:r>
                        <a:t>R</a:t>
                      </a:r>
                      <a:r>
                        <a:rPr baseline="31999"/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Sec. to fit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Sec. to predict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203200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Polynomial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4000">
                          <a:solidFill>
                            <a:schemeClr val="accent3">
                              <a:hueOff val="914337"/>
                              <a:satOff val="31515"/>
                              <a:lumOff val="-30790"/>
                            </a:schemeClr>
                          </a:solidFill>
                          <a:sym typeface="Helvetica Neue"/>
                        </a:rPr>
                        <a:t>0.6030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4000">
                          <a:solidFill>
                            <a:schemeClr val="accent3">
                              <a:hueOff val="914337"/>
                              <a:satOff val="31515"/>
                              <a:lumOff val="-30790"/>
                            </a:schemeClr>
                          </a:solidFill>
                          <a:sym typeface="Helvetica Neue"/>
                        </a:rPr>
                        <a:t>0.7643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457200">
                        <a:lnSpc>
                          <a:spcPts val="6200"/>
                        </a:lnSpc>
                        <a:defRPr sz="1800"/>
                      </a:pPr>
                      <a:r>
                        <a:rPr b="1" sz="4000">
                          <a:solidFill>
                            <a:schemeClr val="accent3">
                              <a:hueOff val="914337"/>
                              <a:satOff val="31515"/>
                              <a:lumOff val="-30790"/>
                            </a:schemeClr>
                          </a:solidFill>
                          <a:sym typeface="Helvetica Neue"/>
                        </a:rPr>
                        <a:t>0.0141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sym typeface="Helvetica Neue"/>
                        </a:rPr>
                        <a:t>0.0031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203200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Decision Tree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solidFill>
                            <a:schemeClr val="accent5">
                              <a:lumOff val="-29866"/>
                            </a:schemeClr>
                          </a:solidFill>
                          <a:sym typeface="Helvetica Neue"/>
                        </a:rPr>
                        <a:t>1.0010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solidFill>
                            <a:schemeClr val="accent5">
                              <a:lumOff val="-29866"/>
                            </a:schemeClr>
                          </a:solidFill>
                          <a:sym typeface="Helvetica Neue"/>
                        </a:rPr>
                        <a:t>0.6088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457200">
                        <a:lnSpc>
                          <a:spcPts val="6200"/>
                        </a:lnSpc>
                        <a:defRPr sz="1800"/>
                      </a:pPr>
                      <a:r>
                        <a:rPr sz="4000">
                          <a:sym typeface="Helvetica Neue"/>
                        </a:rPr>
                        <a:t>0.0346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sym typeface="Helvetica Neue"/>
                        </a:rPr>
                        <a:t>0.0094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203200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Random Forest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sym typeface="Helvetica Neue"/>
                        </a:rPr>
                        <a:t>0.7233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sym typeface="Helvetica Neue"/>
                        </a:rPr>
                        <a:t>0.7173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solidFill>
                            <a:schemeClr val="accent5">
                              <a:lumOff val="-29866"/>
                            </a:schemeClr>
                          </a:solidFill>
                          <a:sym typeface="Helvetica Neue"/>
                        </a:rPr>
                        <a:t>0.5202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solidFill>
                            <a:schemeClr val="accent5">
                              <a:lumOff val="-29866"/>
                            </a:schemeClr>
                          </a:solidFill>
                          <a:sym typeface="Helvetica Neue"/>
                        </a:rPr>
                        <a:t>0.0264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2032000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Gradient Boosting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sym typeface="Helvetica Neue"/>
                        </a:rPr>
                        <a:t>0.7778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sym typeface="Helvetica Neue"/>
                        </a:rPr>
                        <a:t>0.6961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000">
                          <a:sym typeface="Helvetica Neue"/>
                        </a:rPr>
                        <a:t>0.0878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b="1" sz="4000">
                          <a:solidFill>
                            <a:schemeClr val="accent3">
                              <a:hueOff val="914337"/>
                              <a:satOff val="31515"/>
                              <a:lumOff val="-30790"/>
                            </a:schemeClr>
                          </a:solidFill>
                          <a:sym typeface="Helvetica Neue"/>
                        </a:rPr>
                        <a:t>0.0017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pSp>
        <p:nvGrpSpPr>
          <p:cNvPr id="314" name="Group"/>
          <p:cNvGrpSpPr/>
          <p:nvPr/>
        </p:nvGrpSpPr>
        <p:grpSpPr>
          <a:xfrm>
            <a:off x="15318689" y="5355541"/>
            <a:ext cx="8173823" cy="7008478"/>
            <a:chOff x="0" y="0"/>
            <a:chExt cx="8173821" cy="7008476"/>
          </a:xfrm>
        </p:grpSpPr>
        <p:sp>
          <p:nvSpPr>
            <p:cNvPr id="310" name="Best performing model"/>
            <p:cNvSpPr txBox="1"/>
            <p:nvPr/>
          </p:nvSpPr>
          <p:spPr>
            <a:xfrm>
              <a:off x="689762" y="-1"/>
              <a:ext cx="6794297" cy="8205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800">
                  <a:solidFill>
                    <a:schemeClr val="accent3"/>
                  </a:solidFill>
                </a:defRPr>
              </a:lvl1pPr>
            </a:lstStyle>
            <a:p>
              <a:pPr/>
              <a:r>
                <a:t>Best performing model</a:t>
              </a:r>
            </a:p>
          </p:txBody>
        </p:sp>
        <p:sp>
          <p:nvSpPr>
            <p:cNvPr id="311" name="Worst performing model"/>
            <p:cNvSpPr txBox="1"/>
            <p:nvPr/>
          </p:nvSpPr>
          <p:spPr>
            <a:xfrm>
              <a:off x="504139" y="1930399"/>
              <a:ext cx="7165544" cy="8205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80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Worst performing model</a:t>
              </a:r>
            </a:p>
          </p:txBody>
        </p:sp>
        <p:sp>
          <p:nvSpPr>
            <p:cNvPr id="312" name="Accurate but slow"/>
            <p:cNvSpPr txBox="1"/>
            <p:nvPr/>
          </p:nvSpPr>
          <p:spPr>
            <a:xfrm>
              <a:off x="1394154" y="3952759"/>
              <a:ext cx="5385513" cy="8205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800">
                  <a:solidFill>
                    <a:schemeClr val="accent4">
                      <a:hueOff val="-461056"/>
                      <a:satOff val="4338"/>
                      <a:lumOff val="-10225"/>
                    </a:schemeClr>
                  </a:solidFill>
                </a:defRPr>
              </a:lvl1pPr>
            </a:lstStyle>
            <a:p>
              <a:pPr/>
              <a:r>
                <a:t>Accurate but slow</a:t>
              </a:r>
            </a:p>
          </p:txBody>
        </p:sp>
        <p:sp>
          <p:nvSpPr>
            <p:cNvPr id="313" name="Relatively accurate and fast"/>
            <p:cNvSpPr txBox="1"/>
            <p:nvPr/>
          </p:nvSpPr>
          <p:spPr>
            <a:xfrm>
              <a:off x="-1" y="6187959"/>
              <a:ext cx="8173823" cy="8205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800">
                  <a:solidFill>
                    <a:schemeClr val="accent4">
                      <a:hueOff val="-461056"/>
                      <a:satOff val="4338"/>
                      <a:lumOff val="-10225"/>
                    </a:schemeClr>
                  </a:solidFill>
                </a:defRPr>
              </a:lvl1pPr>
            </a:lstStyle>
            <a:p>
              <a:pPr/>
              <a:r>
                <a:t>Relatively accurate and fast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4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Modeling Insights"/>
          <p:cNvSpPr txBox="1"/>
          <p:nvPr>
            <p:ph type="ctrTitle"/>
          </p:nvPr>
        </p:nvSpPr>
        <p:spPr>
          <a:xfrm>
            <a:off x="2195808" y="214950"/>
            <a:ext cx="20828001" cy="2008350"/>
          </a:xfrm>
          <a:prstGeom prst="rect">
            <a:avLst/>
          </a:prstGeom>
        </p:spPr>
        <p:txBody>
          <a:bodyPr/>
          <a:lstStyle>
            <a:lvl1pPr>
              <a:defRPr sz="1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Modeling Insights</a:t>
            </a:r>
          </a:p>
        </p:txBody>
      </p:sp>
      <p:sp>
        <p:nvSpPr>
          <p:cNvPr id="317" name="Confirmed"/>
          <p:cNvSpPr/>
          <p:nvPr/>
        </p:nvSpPr>
        <p:spPr>
          <a:xfrm>
            <a:off x="7161866" y="2946931"/>
            <a:ext cx="9508562" cy="6913972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6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Confirmed</a:t>
            </a:r>
          </a:p>
        </p:txBody>
      </p:sp>
      <p:sp>
        <p:nvSpPr>
          <p:cNvPr id="318" name="Diabetes"/>
          <p:cNvSpPr/>
          <p:nvPr/>
        </p:nvSpPr>
        <p:spPr>
          <a:xfrm>
            <a:off x="10784635" y="7048744"/>
            <a:ext cx="6668682" cy="4553806"/>
          </a:xfrm>
          <a:prstGeom prst="ellipse">
            <a:avLst/>
          </a:prstGeom>
          <a:solidFill>
            <a:schemeClr val="accent1">
              <a:lumOff val="16847"/>
              <a:alpha val="849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Diabetes</a:t>
            </a:r>
          </a:p>
        </p:txBody>
      </p:sp>
      <p:sp>
        <p:nvSpPr>
          <p:cNvPr id="319" name="Male 75+"/>
          <p:cNvSpPr/>
          <p:nvPr/>
        </p:nvSpPr>
        <p:spPr>
          <a:xfrm>
            <a:off x="6930683" y="6934572"/>
            <a:ext cx="5950834" cy="4142001"/>
          </a:xfrm>
          <a:prstGeom prst="ellipse">
            <a:avLst/>
          </a:prstGeom>
          <a:solidFill>
            <a:schemeClr val="accent1">
              <a:lumOff val="16847"/>
              <a:alpha val="849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Male 75+</a:t>
            </a:r>
          </a:p>
        </p:txBody>
      </p:sp>
      <p:sp>
        <p:nvSpPr>
          <p:cNvPr id="320" name="Rounded Rectangle"/>
          <p:cNvSpPr/>
          <p:nvPr/>
        </p:nvSpPr>
        <p:spPr>
          <a:xfrm>
            <a:off x="6489644" y="2470954"/>
            <a:ext cx="11404712" cy="9639386"/>
          </a:xfrm>
          <a:prstGeom prst="roundRect">
            <a:avLst>
              <a:gd name="adj" fmla="val 14451"/>
            </a:avLst>
          </a:prstGeom>
          <a:ln w="76200">
            <a:solidFill>
              <a:schemeClr val="accent1">
                <a:lumOff val="16847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21" name="Important Features for ALL models"/>
          <p:cNvSpPr txBox="1"/>
          <p:nvPr/>
        </p:nvSpPr>
        <p:spPr>
          <a:xfrm>
            <a:off x="7097259" y="12308299"/>
            <a:ext cx="9637777" cy="783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 u="sng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/>
            <a:r>
              <a:t>Important Features for ALL models</a:t>
            </a:r>
          </a:p>
        </p:txBody>
      </p:sp>
      <p:grpSp>
        <p:nvGrpSpPr>
          <p:cNvPr id="326" name="Group"/>
          <p:cNvGrpSpPr/>
          <p:nvPr/>
        </p:nvGrpSpPr>
        <p:grpSpPr>
          <a:xfrm>
            <a:off x="16946334" y="3828312"/>
            <a:ext cx="7396891" cy="6578662"/>
            <a:chOff x="0" y="0"/>
            <a:chExt cx="7396890" cy="6578660"/>
          </a:xfrm>
        </p:grpSpPr>
        <p:sp>
          <p:nvSpPr>
            <p:cNvPr id="322" name="Cluster 2"/>
            <p:cNvSpPr/>
            <p:nvPr/>
          </p:nvSpPr>
          <p:spPr>
            <a:xfrm>
              <a:off x="1682932" y="570488"/>
              <a:ext cx="2937670" cy="2626917"/>
            </a:xfrm>
            <a:prstGeom prst="ellipse">
              <a:avLst/>
            </a:prstGeom>
            <a:solidFill>
              <a:schemeClr val="accent2">
                <a:hueOff val="167855"/>
                <a:satOff val="17755"/>
                <a:lumOff val="-16671"/>
                <a:alpha val="84926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Cluster 2</a:t>
              </a:r>
            </a:p>
          </p:txBody>
        </p:sp>
        <p:sp>
          <p:nvSpPr>
            <p:cNvPr id="323" name="Under-nourished"/>
            <p:cNvSpPr/>
            <p:nvPr/>
          </p:nvSpPr>
          <p:spPr>
            <a:xfrm>
              <a:off x="4134739" y="2996254"/>
              <a:ext cx="1965700" cy="1611343"/>
            </a:xfrm>
            <a:prstGeom prst="ellipse">
              <a:avLst/>
            </a:prstGeom>
            <a:solidFill>
              <a:schemeClr val="accent2">
                <a:hueOff val="167855"/>
                <a:satOff val="17755"/>
                <a:lumOff val="-16671"/>
                <a:alpha val="84926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b="0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Under-nourished</a:t>
              </a:r>
            </a:p>
          </p:txBody>
        </p:sp>
        <p:sp>
          <p:nvSpPr>
            <p:cNvPr id="324" name="Rounded Rectangle"/>
            <p:cNvSpPr/>
            <p:nvPr/>
          </p:nvSpPr>
          <p:spPr>
            <a:xfrm>
              <a:off x="0" y="0"/>
              <a:ext cx="7035094" cy="5054225"/>
            </a:xfrm>
            <a:prstGeom prst="roundRect">
              <a:avLst>
                <a:gd name="adj" fmla="val 24573"/>
              </a:avLst>
            </a:prstGeom>
            <a:noFill/>
            <a:ln w="76200" cap="flat">
              <a:solidFill>
                <a:schemeClr val="accent2">
                  <a:hueOff val="167855"/>
                  <a:satOff val="17755"/>
                  <a:lumOff val="-16671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325" name="Important Features for Polynomial Regression"/>
            <p:cNvSpPr txBox="1"/>
            <p:nvPr/>
          </p:nvSpPr>
          <p:spPr>
            <a:xfrm>
              <a:off x="452079" y="5448185"/>
              <a:ext cx="6944812" cy="1130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400">
                  <a:solidFill>
                    <a:schemeClr val="accent2">
                      <a:hueOff val="167855"/>
                      <a:satOff val="17755"/>
                      <a:lumOff val="-16671"/>
                    </a:schemeClr>
                  </a:solidFill>
                </a:defRPr>
              </a:lvl1pPr>
            </a:lstStyle>
            <a:p>
              <a:pPr/>
              <a:r>
                <a:t>Important Features for Polynomial Regression</a:t>
              </a:r>
            </a:p>
          </p:txBody>
        </p:sp>
      </p:grpSp>
      <p:grpSp>
        <p:nvGrpSpPr>
          <p:cNvPr id="330" name="Group"/>
          <p:cNvGrpSpPr/>
          <p:nvPr/>
        </p:nvGrpSpPr>
        <p:grpSpPr>
          <a:xfrm>
            <a:off x="1848416" y="5638975"/>
            <a:ext cx="5075645" cy="3550710"/>
            <a:chOff x="0" y="0"/>
            <a:chExt cx="5075644" cy="3550709"/>
          </a:xfrm>
        </p:grpSpPr>
        <p:sp>
          <p:nvSpPr>
            <p:cNvPr id="327" name="Total Population"/>
            <p:cNvSpPr/>
            <p:nvPr/>
          </p:nvSpPr>
          <p:spPr>
            <a:xfrm>
              <a:off x="1054782" y="350006"/>
              <a:ext cx="2103730" cy="1738038"/>
            </a:xfrm>
            <a:prstGeom prst="ellipse">
              <a:avLst/>
            </a:prstGeom>
            <a:solidFill>
              <a:schemeClr val="accent5">
                <a:hueOff val="-152896"/>
                <a:lumOff val="12368"/>
                <a:alpha val="7518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b="0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Total Population</a:t>
              </a:r>
            </a:p>
          </p:txBody>
        </p:sp>
        <p:sp>
          <p:nvSpPr>
            <p:cNvPr id="328" name="Rounded Rectangle"/>
            <p:cNvSpPr/>
            <p:nvPr/>
          </p:nvSpPr>
          <p:spPr>
            <a:xfrm>
              <a:off x="435755" y="0"/>
              <a:ext cx="4601790" cy="2438050"/>
            </a:xfrm>
            <a:prstGeom prst="roundRect">
              <a:avLst>
                <a:gd name="adj" fmla="val 42446"/>
              </a:avLst>
            </a:prstGeom>
            <a:noFill/>
            <a:ln w="76200" cap="flat">
              <a:solidFill>
                <a:schemeClr val="accent5">
                  <a:hueOff val="-152896"/>
                  <a:lumOff val="12368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chemeClr val="accent5">
                      <a:hueOff val="-152896"/>
                      <a:lumOff val="12368"/>
                    </a:schemeClr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329" name="Important Features for Gradient Boosting"/>
            <p:cNvSpPr txBox="1"/>
            <p:nvPr/>
          </p:nvSpPr>
          <p:spPr>
            <a:xfrm>
              <a:off x="0" y="2620856"/>
              <a:ext cx="5075645" cy="9298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2700">
                  <a:solidFill>
                    <a:schemeClr val="accent5">
                      <a:hueOff val="-152896"/>
                      <a:lumOff val="12368"/>
                    </a:schemeClr>
                  </a:solidFill>
                </a:defRPr>
              </a:lvl1pPr>
            </a:lstStyle>
            <a:p>
              <a:pPr/>
              <a:r>
                <a:t>Important Features for Gradient Boosting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6" grpId="1"/>
      <p:bldP build="whole" bldLvl="1" animBg="1" rev="0" advAuto="0" spid="330" grpId="2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YES, we can."/>
          <p:cNvSpPr txBox="1"/>
          <p:nvPr/>
        </p:nvSpPr>
        <p:spPr>
          <a:xfrm>
            <a:off x="9172359" y="11277599"/>
            <a:ext cx="8301636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 sz="11200">
                <a:solidFill>
                  <a:schemeClr val="accent5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YES, we can.</a:t>
            </a:r>
          </a:p>
        </p:txBody>
      </p:sp>
      <p:sp>
        <p:nvSpPr>
          <p:cNvPr id="333" name="Dingbat Check"/>
          <p:cNvSpPr/>
          <p:nvPr/>
        </p:nvSpPr>
        <p:spPr>
          <a:xfrm>
            <a:off x="7350228" y="10410038"/>
            <a:ext cx="2745147" cy="26086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fill="norm" stroke="1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34" name="Using…"/>
          <p:cNvSpPr txBox="1"/>
          <p:nvPr>
            <p:ph type="ctrTitle"/>
          </p:nvPr>
        </p:nvSpPr>
        <p:spPr>
          <a:xfrm>
            <a:off x="1778000" y="1054100"/>
            <a:ext cx="20828000" cy="8368801"/>
          </a:xfrm>
          <a:prstGeom prst="rect">
            <a:avLst/>
          </a:prstGeom>
        </p:spPr>
        <p:txBody>
          <a:bodyPr/>
          <a:lstStyle/>
          <a:p>
            <a:pPr defTabSz="652145">
              <a:defRPr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</a:defRPr>
            </a:pPr>
            <a:r>
              <a:t>Using</a:t>
            </a:r>
          </a:p>
          <a:p>
            <a:pPr defTabSz="652145">
              <a:defRPr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  <a:solidFill>
                  <a:srgbClr val="FFF749"/>
                </a:solidFill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Machine Learning Techniques,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defTabSz="652145">
              <a:defRPr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can we identify a correlation of</a:t>
            </a:r>
          </a:p>
          <a:p>
            <a:pPr defTabSz="652145">
              <a:defRPr b="1"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  <a:solidFill>
                  <a:srgbClr val="FFF74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COVID-19 fatalities </a:t>
            </a:r>
          </a:p>
          <a:p>
            <a:pPr defTabSz="652145">
              <a:defRPr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</a:defRPr>
            </a:pPr>
            <a:r>
              <a:t>to</a:t>
            </a:r>
          </a:p>
          <a:p>
            <a:pPr defTabSz="652145">
              <a:defRPr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  <a:solidFill>
                  <a:srgbClr val="FFF749"/>
                </a:solidFill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health statistics and demographics</a:t>
            </a:r>
            <a:r>
              <a:t>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2" grpId="1"/>
      <p:bldP build="whole" bldLvl="1" animBg="1" rev="0" advAuto="0" spid="333" grpId="2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Conclusions"/>
          <p:cNvSpPr txBox="1"/>
          <p:nvPr>
            <p:ph type="ctrTitle"/>
          </p:nvPr>
        </p:nvSpPr>
        <p:spPr>
          <a:xfrm>
            <a:off x="2195808" y="214950"/>
            <a:ext cx="20828001" cy="2008350"/>
          </a:xfrm>
          <a:prstGeom prst="rect">
            <a:avLst/>
          </a:prstGeom>
        </p:spPr>
        <p:txBody>
          <a:bodyPr/>
          <a:lstStyle>
            <a:lvl1pPr>
              <a:defRPr sz="1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Conclusions</a:t>
            </a:r>
          </a:p>
        </p:txBody>
      </p:sp>
      <p:sp>
        <p:nvSpPr>
          <p:cNvPr id="337" name="Each data set (COVID-19, health statistics and demographics) contributed to the predictive power of the models.…"/>
          <p:cNvSpPr txBox="1"/>
          <p:nvPr/>
        </p:nvSpPr>
        <p:spPr>
          <a:xfrm>
            <a:off x="2503287" y="2573504"/>
            <a:ext cx="20213043" cy="968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82083" indent="-582083" algn="l">
              <a:buSzPct val="125000"/>
              <a:buChar char="•"/>
              <a:defRPr sz="4400">
                <a:solidFill>
                  <a:srgbClr val="FFFFFF"/>
                </a:solidFill>
              </a:defRPr>
            </a:pPr>
            <a:r>
              <a:t>Each data set (COVID-19, health statistics and demographics) contributed to the predictive power of the models.</a:t>
            </a:r>
          </a:p>
          <a:p>
            <a:pPr algn="l">
              <a:defRPr sz="4400">
                <a:solidFill>
                  <a:srgbClr val="FFFFFF"/>
                </a:solidFill>
              </a:defRPr>
            </a:pPr>
          </a:p>
          <a:p>
            <a:pPr marL="571500" indent="-571500" algn="l">
              <a:buSzPct val="125000"/>
              <a:buChar char="•"/>
              <a:defRPr sz="4400">
                <a:solidFill>
                  <a:srgbClr val="FFFFFF"/>
                </a:solidFill>
              </a:defRPr>
            </a:pPr>
            <a:r>
              <a:t>The Polynomial Regression Model provided the best results out of 4 supervised regression models. </a:t>
            </a:r>
          </a:p>
          <a:p>
            <a:pPr marL="571500" indent="-571500" algn="l">
              <a:buSzPct val="100000"/>
              <a:buChar char="•"/>
              <a:defRPr sz="4400">
                <a:solidFill>
                  <a:srgbClr val="FFFFFF"/>
                </a:solidFill>
              </a:defRPr>
            </a:pPr>
          </a:p>
          <a:p>
            <a:pPr marL="571500" indent="-571500" algn="l">
              <a:buSzPct val="100000"/>
              <a:buChar char="•"/>
              <a:defRPr sz="4400">
                <a:solidFill>
                  <a:srgbClr val="FFFFFF"/>
                </a:solidFill>
              </a:defRPr>
            </a:pPr>
            <a:r>
              <a:t>For the Polynomial Regression Model, the cluster with the highest cases and the wealthiest states was a highly relevant feature.</a:t>
            </a:r>
          </a:p>
          <a:p>
            <a:pPr algn="l">
              <a:defRPr sz="4400">
                <a:solidFill>
                  <a:srgbClr val="FFFFFF"/>
                </a:solidFill>
              </a:defRPr>
            </a:pPr>
          </a:p>
          <a:p>
            <a:pPr marL="571500" indent="-571500" algn="l">
              <a:buSzPct val="125000"/>
              <a:buChar char="•"/>
              <a:defRPr sz="4400">
                <a:solidFill>
                  <a:srgbClr val="FFFFFF"/>
                </a:solidFill>
              </a:defRPr>
            </a:pPr>
            <a:r>
              <a:t>The top 3 important features for ALL models were:</a:t>
            </a:r>
          </a:p>
          <a:p>
            <a:pPr algn="l">
              <a:defRPr sz="4400">
                <a:solidFill>
                  <a:srgbClr val="FFFFFF"/>
                </a:solidFill>
              </a:defRPr>
            </a:pPr>
          </a:p>
          <a:p>
            <a:pPr lvl="8" marL="5842000" indent="-762000" algn="l">
              <a:buSzPct val="100000"/>
              <a:buAutoNum type="arabicPeriod" startAt="1"/>
              <a:defRPr sz="4400">
                <a:solidFill>
                  <a:srgbClr val="FFFFFF"/>
                </a:solidFill>
              </a:defRPr>
            </a:pPr>
            <a:r>
              <a:t>Confirmed COVID-19 cases</a:t>
            </a:r>
          </a:p>
          <a:p>
            <a:pPr lvl="8" marL="5842000" indent="-762000" algn="l">
              <a:buSzPct val="100000"/>
              <a:buAutoNum type="arabicPeriod" startAt="1"/>
              <a:defRPr sz="4400">
                <a:solidFill>
                  <a:srgbClr val="FFFFFF"/>
                </a:solidFill>
              </a:defRPr>
            </a:pPr>
            <a:r>
              <a:t>Diabetes rates</a:t>
            </a:r>
          </a:p>
          <a:p>
            <a:pPr lvl="8" marL="5842000" indent="-762000" algn="l">
              <a:buSzPct val="100000"/>
              <a:buAutoNum type="arabicPeriod" startAt="1"/>
              <a:defRPr sz="4400">
                <a:solidFill>
                  <a:srgbClr val="FFFFFF"/>
                </a:solidFill>
              </a:defRPr>
            </a:pPr>
            <a:r>
              <a:t>Males of age 75 and older</a:t>
            </a:r>
          </a:p>
        </p:txBody>
      </p:sp>
      <p:sp>
        <p:nvSpPr>
          <p:cNvPr id="338" name="Rounded Rectangle"/>
          <p:cNvSpPr/>
          <p:nvPr/>
        </p:nvSpPr>
        <p:spPr>
          <a:xfrm>
            <a:off x="7010400" y="9829800"/>
            <a:ext cx="9459814" cy="2632373"/>
          </a:xfrm>
          <a:prstGeom prst="roundRect">
            <a:avLst>
              <a:gd name="adj" fmla="val 15000"/>
            </a:avLst>
          </a:prstGeom>
          <a:ln w="101600">
            <a:solidFill>
              <a:srgbClr val="FFF749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3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3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37" grpId="1"/>
      <p:bldP build="whole" bldLvl="1" animBg="1" rev="0" advAuto="0" spid="338" grpId="2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Open Questions"/>
          <p:cNvSpPr txBox="1"/>
          <p:nvPr>
            <p:ph type="ctrTitle"/>
          </p:nvPr>
        </p:nvSpPr>
        <p:spPr>
          <a:xfrm>
            <a:off x="2195808" y="214950"/>
            <a:ext cx="20828001" cy="2008350"/>
          </a:xfrm>
          <a:prstGeom prst="rect">
            <a:avLst/>
          </a:prstGeom>
        </p:spPr>
        <p:txBody>
          <a:bodyPr/>
          <a:lstStyle>
            <a:lvl1pPr>
              <a:defRPr sz="1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Open Questions</a:t>
            </a:r>
          </a:p>
        </p:txBody>
      </p:sp>
      <p:grpSp>
        <p:nvGrpSpPr>
          <p:cNvPr id="343" name="Group"/>
          <p:cNvGrpSpPr/>
          <p:nvPr/>
        </p:nvGrpSpPr>
        <p:grpSpPr>
          <a:xfrm>
            <a:off x="3570087" y="2395704"/>
            <a:ext cx="20213043" cy="3132269"/>
            <a:chOff x="0" y="0"/>
            <a:chExt cx="20213042" cy="3132268"/>
          </a:xfrm>
        </p:grpSpPr>
        <p:sp>
          <p:nvSpPr>
            <p:cNvPr id="341" name="Confirmed COVID-19 cases…"/>
            <p:cNvSpPr txBox="1"/>
            <p:nvPr/>
          </p:nvSpPr>
          <p:spPr>
            <a:xfrm>
              <a:off x="0" y="-1"/>
              <a:ext cx="20213043" cy="28285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l">
                <a:defRPr sz="4400">
                  <a:solidFill>
                    <a:srgbClr val="FFFFFF"/>
                  </a:solidFill>
                </a:defRPr>
              </a:pPr>
            </a:p>
            <a:p>
              <a:pPr lvl="8" marL="5842000" indent="-762000" algn="l">
                <a:buSzPct val="100000"/>
                <a:buAutoNum type="arabicPeriod" startAt="1"/>
                <a:defRPr sz="4400">
                  <a:solidFill>
                    <a:srgbClr val="FFFFFF"/>
                  </a:solidFill>
                </a:defRPr>
              </a:pPr>
              <a:r>
                <a:t>Confirmed COVID-19 cases</a:t>
              </a:r>
            </a:p>
            <a:p>
              <a:pPr lvl="8" marL="5842000" indent="-762000" algn="l">
                <a:buSzPct val="100000"/>
                <a:buAutoNum type="arabicPeriod" startAt="1"/>
                <a:defRPr sz="4400">
                  <a:solidFill>
                    <a:srgbClr val="FFFFFF"/>
                  </a:solidFill>
                </a:defRPr>
              </a:pPr>
              <a:r>
                <a:t>Diabetes rates</a:t>
              </a:r>
            </a:p>
            <a:p>
              <a:pPr lvl="8" marL="5842000" indent="-762000" algn="l">
                <a:buSzPct val="100000"/>
                <a:buAutoNum type="arabicPeriod" startAt="1"/>
                <a:defRPr sz="4400">
                  <a:solidFill>
                    <a:srgbClr val="FFFFFF"/>
                  </a:solidFill>
                </a:defRPr>
              </a:pPr>
              <a:r>
                <a:t>Males of age 75 and older</a:t>
              </a:r>
            </a:p>
          </p:txBody>
        </p:sp>
        <p:sp>
          <p:nvSpPr>
            <p:cNvPr id="342" name="Rounded Rectangle"/>
            <p:cNvSpPr/>
            <p:nvPr/>
          </p:nvSpPr>
          <p:spPr>
            <a:xfrm>
              <a:off x="4354712" y="499895"/>
              <a:ext cx="9459815" cy="2632374"/>
            </a:xfrm>
            <a:prstGeom prst="roundRect">
              <a:avLst>
                <a:gd name="adj" fmla="val 15000"/>
              </a:avLst>
            </a:prstGeom>
            <a:noFill/>
            <a:ln w="101600" cap="flat">
              <a:solidFill>
                <a:srgbClr val="FFF74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344" name="Do age and diabetes rates actually affect COVID-19 fatalities? Or are they just correlated to a different country-specific feature that is not captured in this study?"/>
          <p:cNvSpPr txBox="1"/>
          <p:nvPr/>
        </p:nvSpPr>
        <p:spPr>
          <a:xfrm>
            <a:off x="2085479" y="6497804"/>
            <a:ext cx="20213043" cy="2142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901700" indent="-901700" algn="l">
              <a:buSzPct val="200000"/>
              <a:buChar char="?"/>
              <a:defRPr sz="4400">
                <a:solidFill>
                  <a:srgbClr val="FFFFFF"/>
                </a:solidFill>
              </a:defRPr>
            </a:lvl1pPr>
          </a:lstStyle>
          <a:p>
            <a:pPr/>
            <a:r>
              <a:t>Do age and diabetes rates actually affect COVID-19 fatalities? Or are they just correlated to a different country-specific feature that is not captured in this study?</a:t>
            </a:r>
          </a:p>
        </p:txBody>
      </p:sp>
      <p:sp>
        <p:nvSpPr>
          <p:cNvPr id="345" name="Given the current day COVID-19 statistics, how would these results change?"/>
          <p:cNvSpPr txBox="1"/>
          <p:nvPr/>
        </p:nvSpPr>
        <p:spPr>
          <a:xfrm>
            <a:off x="2085479" y="9558504"/>
            <a:ext cx="20213043" cy="1456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901700" indent="-901700" algn="l">
              <a:buSzPct val="200000"/>
              <a:buChar char="?"/>
              <a:defRPr sz="4400">
                <a:solidFill>
                  <a:srgbClr val="FFFFFF"/>
                </a:solidFill>
              </a:defRPr>
            </a:lvl1pPr>
          </a:lstStyle>
          <a:p>
            <a:pPr/>
            <a:r>
              <a:t>Given the current day COVID-19 statistics, how would these results change?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5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Thank you for your attention."/>
          <p:cNvSpPr txBox="1"/>
          <p:nvPr/>
        </p:nvSpPr>
        <p:spPr>
          <a:xfrm>
            <a:off x="558672" y="285750"/>
            <a:ext cx="10261855" cy="105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6000">
                <a:solidFill>
                  <a:srgbClr val="9BCCF2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Thank you for your attention.</a:t>
            </a:r>
          </a:p>
        </p:txBody>
      </p:sp>
      <p:sp>
        <p:nvSpPr>
          <p:cNvPr id="348" name="Questions?"/>
          <p:cNvSpPr txBox="1"/>
          <p:nvPr/>
        </p:nvSpPr>
        <p:spPr>
          <a:xfrm>
            <a:off x="17819877" y="11150599"/>
            <a:ext cx="5000245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8000">
                <a:solidFill>
                  <a:srgbClr val="9BCCF2"/>
                </a:solidFill>
                <a:latin typeface="Bradley Hand ITC TT-Bold"/>
                <a:ea typeface="Bradley Hand ITC TT-Bold"/>
                <a:cs typeface="Bradley Hand ITC TT-Bold"/>
                <a:sym typeface="Bradley Hand ITC TT-Bold"/>
              </a:defRPr>
            </a:lvl1pPr>
          </a:lstStyle>
          <a:p>
            <a:pPr/>
            <a:r>
              <a:t>Questions?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Resources"/>
          <p:cNvSpPr txBox="1"/>
          <p:nvPr>
            <p:ph type="ctrTitle"/>
          </p:nvPr>
        </p:nvSpPr>
        <p:spPr>
          <a:xfrm>
            <a:off x="2195808" y="214950"/>
            <a:ext cx="20828001" cy="2008350"/>
          </a:xfrm>
          <a:prstGeom prst="rect">
            <a:avLst/>
          </a:prstGeom>
        </p:spPr>
        <p:txBody>
          <a:bodyPr/>
          <a:lstStyle>
            <a:lvl1pPr>
              <a:defRPr sz="12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Resources</a:t>
            </a:r>
          </a:p>
        </p:txBody>
      </p:sp>
      <p:sp>
        <p:nvSpPr>
          <p:cNvPr id="351" name="Jupiter notebooks and documentation to this study: https://github.com/Lisalottel/Springboard/tree/master/Capstone_02…"/>
          <p:cNvSpPr txBox="1"/>
          <p:nvPr/>
        </p:nvSpPr>
        <p:spPr>
          <a:xfrm>
            <a:off x="2503287" y="4337050"/>
            <a:ext cx="20213043" cy="615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82083" indent="-582083" algn="l" defTabSz="457200">
              <a:lnSpc>
                <a:spcPts val="6600"/>
              </a:lnSpc>
              <a:buSzPct val="125000"/>
              <a:buChar char="•"/>
              <a:defRPr b="0" sz="4400">
                <a:solidFill>
                  <a:srgbClr val="FFFFFF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Jupiter notebooks and documentation to this study: </a:t>
            </a:r>
            <a:r>
              <a:rPr u="sng">
                <a:hlinkClick r:id="rId2" invalidUrl="" action="" tgtFrame="" tooltip="" history="1" highlightClick="0" endSnd="0"/>
              </a:rPr>
              <a:t>https://github.com/Lisalottel/Springboard/tree/master/Capstone_02</a:t>
            </a:r>
          </a:p>
          <a:p>
            <a:pPr marL="582083" indent="-582083" algn="l" defTabSz="457200">
              <a:lnSpc>
                <a:spcPts val="6600"/>
              </a:lnSpc>
              <a:buSzPct val="125000"/>
              <a:buChar char="•"/>
              <a:defRPr b="0" sz="4400">
                <a:solidFill>
                  <a:srgbClr val="FFFFFF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COVID-19 Data base: </a:t>
            </a:r>
            <a:r>
              <a:rPr u="sng">
                <a:hlinkClick r:id="rId3" invalidUrl="" action="" tgtFrame="" tooltip="" history="1" highlightClick="0" endSnd="0"/>
              </a:rPr>
              <a:t>https://github.com/CSSEGISandData/COVID-19</a:t>
            </a:r>
          </a:p>
          <a:p>
            <a:pPr marL="582083" indent="-582083" algn="l" defTabSz="457200">
              <a:lnSpc>
                <a:spcPts val="6600"/>
              </a:lnSpc>
              <a:buSzPct val="125000"/>
              <a:buChar char="•"/>
              <a:defRPr b="0" sz="4400">
                <a:solidFill>
                  <a:srgbClr val="FFFFFF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Cardiovascular disease and diabetes prevalence: </a:t>
            </a:r>
            <a:r>
              <a:rPr u="sng">
                <a:hlinkClick r:id="rId4" invalidUrl="" action="" tgtFrame="" tooltip="" history="1" highlightClick="0" endSnd="0"/>
              </a:rPr>
              <a:t>ourworldindata.org</a:t>
            </a:r>
          </a:p>
          <a:p>
            <a:pPr marL="582083" indent="-582083" algn="l" defTabSz="457200">
              <a:lnSpc>
                <a:spcPts val="6600"/>
              </a:lnSpc>
              <a:buSzPct val="125000"/>
              <a:buChar char="•"/>
              <a:defRPr b="0" sz="4400">
                <a:solidFill>
                  <a:srgbClr val="FFFFFF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Obesity and undernourishment: </a:t>
            </a:r>
            <a:r>
              <a:rPr u="sng">
                <a:hlinkClick r:id="rId5" invalidUrl="" action="" tgtFrame="" tooltip="" history="1" highlightClick="0" endSnd="0"/>
              </a:rPr>
              <a:t>https://www.kaggle.com/mariaren/covid19-healthy-diet-dataset</a:t>
            </a:r>
          </a:p>
          <a:p>
            <a:pPr marL="582083" indent="-582083" algn="l" defTabSz="457200">
              <a:lnSpc>
                <a:spcPts val="6600"/>
              </a:lnSpc>
              <a:buSzPct val="125000"/>
              <a:buChar char="•"/>
              <a:defRPr b="0" sz="4400">
                <a:solidFill>
                  <a:srgbClr val="FFFFFF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Demographics: </a:t>
            </a:r>
            <a:r>
              <a:rPr u="sng">
                <a:hlinkClick r:id="rId6" invalidUrl="" action="" tgtFrame="" tooltip="" history="1" highlightClick="0" endSnd="0"/>
              </a:rPr>
              <a:t>https://population.un.org/wpp</a:t>
            </a:r>
          </a:p>
          <a:p>
            <a:pPr marL="582083" indent="-582083" algn="l" defTabSz="457200">
              <a:lnSpc>
                <a:spcPts val="6600"/>
              </a:lnSpc>
              <a:buSzPct val="125000"/>
              <a:buChar char="•"/>
              <a:defRPr b="0" sz="4400">
                <a:solidFill>
                  <a:srgbClr val="FFFFFF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Modeling and statistic tools: </a:t>
            </a:r>
            <a:r>
              <a:rPr u="sng">
                <a:hlinkClick r:id="rId7" invalidUrl="" action="" tgtFrame="" tooltip="" history="1" highlightClick="0" endSnd="0"/>
              </a:rPr>
              <a:t>https://scikit-learn.org/stable/index.html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5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Using…"/>
          <p:cNvSpPr txBox="1"/>
          <p:nvPr>
            <p:ph type="ctrTitle"/>
          </p:nvPr>
        </p:nvSpPr>
        <p:spPr>
          <a:xfrm>
            <a:off x="1778000" y="2298700"/>
            <a:ext cx="20828000" cy="8368801"/>
          </a:xfrm>
          <a:prstGeom prst="rect">
            <a:avLst/>
          </a:prstGeom>
        </p:spPr>
        <p:txBody>
          <a:bodyPr/>
          <a:lstStyle/>
          <a:p>
            <a:pPr defTabSz="652145">
              <a:defRPr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</a:defRPr>
            </a:pPr>
            <a:r>
              <a:t>Using</a:t>
            </a:r>
          </a:p>
          <a:p>
            <a:pPr defTabSz="652145">
              <a:defRPr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  <a:solidFill>
                  <a:srgbClr val="FFF749"/>
                </a:solidFill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Machine Learning Techniques,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defTabSz="652145">
              <a:defRPr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can we identify a correlation of</a:t>
            </a:r>
          </a:p>
          <a:p>
            <a:pPr defTabSz="652145">
              <a:defRPr b="1"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  <a:solidFill>
                  <a:srgbClr val="FFF749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COVID-19 fatalities </a:t>
            </a:r>
          </a:p>
          <a:p>
            <a:pPr defTabSz="652145">
              <a:defRPr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</a:defRPr>
            </a:pPr>
            <a:r>
              <a:t>to</a:t>
            </a:r>
          </a:p>
          <a:p>
            <a:pPr defTabSz="652145">
              <a:defRPr sz="8848">
                <a:ln w="19050" cap="flat">
                  <a:solidFill>
                    <a:schemeClr val="accent1">
                      <a:hueOff val="114395"/>
                      <a:lumOff val="-24975"/>
                    </a:schemeClr>
                  </a:solidFill>
                  <a:prstDash val="solid"/>
                  <a:miter lim="400000"/>
                </a:ln>
                <a:solidFill>
                  <a:srgbClr val="FFF749"/>
                </a:solidFill>
              </a:defRPr>
            </a:pPr>
            <a:r>
              <a:rPr b="1">
                <a:latin typeface="Helvetica Neue"/>
                <a:ea typeface="Helvetica Neue"/>
                <a:cs typeface="Helvetica Neue"/>
                <a:sym typeface="Helvetica Neue"/>
              </a:rPr>
              <a:t>health statistics and demographics</a:t>
            </a:r>
            <a:r>
              <a:t>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"/>
          <p:cNvGrpSpPr/>
          <p:nvPr/>
        </p:nvGrpSpPr>
        <p:grpSpPr>
          <a:xfrm>
            <a:off x="9974533" y="3869112"/>
            <a:ext cx="13523614" cy="9380209"/>
            <a:chOff x="0" y="0"/>
            <a:chExt cx="13523613" cy="9380208"/>
          </a:xfrm>
        </p:grpSpPr>
        <p:grpSp>
          <p:nvGrpSpPr>
            <p:cNvPr id="131" name="Group"/>
            <p:cNvGrpSpPr/>
            <p:nvPr/>
          </p:nvGrpSpPr>
          <p:grpSpPr>
            <a:xfrm>
              <a:off x="0" y="0"/>
              <a:ext cx="13523614" cy="9380209"/>
              <a:chOff x="0" y="0"/>
              <a:chExt cx="13523613" cy="9380208"/>
            </a:xfrm>
          </p:grpSpPr>
          <p:pic>
            <p:nvPicPr>
              <p:cNvPr id="129" name="Screen Shot 2020-08-17 at 9.35.02 PM.png" descr="Screen Shot 2020-08-17 at 9.35.02 PM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13523614" cy="938020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0" name="Screen Shot 2020-08-17 at 9.35.53 PM.png" descr="Screen Shot 2020-08-17 at 9.35.53 PM.pn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rcRect l="12021" t="17703" r="1353" b="2197"/>
              <a:stretch>
                <a:fillRect/>
              </a:stretch>
            </p:blipFill>
            <p:spPr>
              <a:xfrm>
                <a:off x="9817869" y="8063366"/>
                <a:ext cx="3544650" cy="119416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132" name="Aug 17, 2020"/>
            <p:cNvSpPr txBox="1"/>
            <p:nvPr/>
          </p:nvSpPr>
          <p:spPr>
            <a:xfrm>
              <a:off x="178895" y="8560075"/>
              <a:ext cx="2641254" cy="6224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600">
                  <a:solidFill>
                    <a:schemeClr val="accent5">
                      <a:hueOff val="-82419"/>
                      <a:satOff val="-9513"/>
                      <a:lumOff val="-16343"/>
                    </a:schemeClr>
                  </a:solidFill>
                </a:defRPr>
              </a:lvl1pPr>
            </a:lstStyle>
            <a:p>
              <a:pPr/>
              <a:r>
                <a:t>Aug 17, 2020</a:t>
              </a:r>
            </a:p>
          </p:txBody>
        </p:sp>
      </p:grpSp>
      <p:grpSp>
        <p:nvGrpSpPr>
          <p:cNvPr id="136" name="Group"/>
          <p:cNvGrpSpPr/>
          <p:nvPr/>
        </p:nvGrpSpPr>
        <p:grpSpPr>
          <a:xfrm>
            <a:off x="13458201" y="2302825"/>
            <a:ext cx="10668001" cy="10668001"/>
            <a:chOff x="0" y="0"/>
            <a:chExt cx="10668000" cy="10668000"/>
          </a:xfrm>
        </p:grpSpPr>
        <p:pic>
          <p:nvPicPr>
            <p:cNvPr id="134" name="__results___15_0.png" descr="__results___15_0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0668000" cy="10668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5" name="Screen Shot 2020-08-17 at 9.39.15 PM.png" descr="Screen Shot 2020-08-17 at 9.39.15 PM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8771173" y="9688076"/>
              <a:ext cx="1789521" cy="8761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37" name="The Data"/>
          <p:cNvSpPr txBox="1"/>
          <p:nvPr>
            <p:ph type="ctrTitle"/>
          </p:nvPr>
        </p:nvSpPr>
        <p:spPr>
          <a:xfrm>
            <a:off x="1778000" y="-2311327"/>
            <a:ext cx="20828000" cy="4648201"/>
          </a:xfrm>
          <a:prstGeom prst="rect">
            <a:avLst/>
          </a:prstGeom>
        </p:spPr>
        <p:txBody>
          <a:bodyPr/>
          <a:lstStyle/>
          <a:p>
            <a:pPr/>
            <a:r>
              <a:t>The Data</a:t>
            </a:r>
          </a:p>
        </p:txBody>
      </p:sp>
      <p:sp>
        <p:nvSpPr>
          <p:cNvPr id="138" name="Text"/>
          <p:cNvSpPr txBox="1"/>
          <p:nvPr/>
        </p:nvSpPr>
        <p:spPr>
          <a:xfrm>
            <a:off x="12849772" y="1770010"/>
            <a:ext cx="1905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b="0"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39" name="COVID-19: Confirmed and Deaths…"/>
          <p:cNvSpPr txBox="1"/>
          <p:nvPr>
            <p:ph type="subTitle" sz="half" idx="1"/>
          </p:nvPr>
        </p:nvSpPr>
        <p:spPr>
          <a:xfrm>
            <a:off x="286322" y="2881388"/>
            <a:ext cx="13227107" cy="9985224"/>
          </a:xfrm>
          <a:prstGeom prst="rect">
            <a:avLst/>
          </a:prstGeom>
        </p:spPr>
        <p:txBody>
          <a:bodyPr/>
          <a:lstStyle/>
          <a:p>
            <a:pPr marL="714374" indent="-714374" algn="l">
              <a:buSzPct val="125000"/>
              <a:buChar char="•"/>
            </a:pPr>
            <a:r>
              <a:t>COVID-19: </a:t>
            </a:r>
            <a:r>
              <a:rPr b="1" cap="small" spc="-250" sz="5000">
                <a:solidFill>
                  <a:srgbClr val="FFF749"/>
                </a:solidFill>
                <a:latin typeface="Courier New"/>
                <a:ea typeface="Courier New"/>
                <a:cs typeface="Courier New"/>
                <a:sym typeface="Courier New"/>
              </a:rPr>
              <a:t>Confirmed and Deaths</a:t>
            </a:r>
          </a:p>
          <a:p>
            <a:pPr lvl="1" marL="1349375" indent="-714375" algn="l">
              <a:buSzPct val="75000"/>
              <a:buChar char="➡"/>
              <a:defRPr sz="4400">
                <a:solidFill>
                  <a:srgbClr val="D5D5D5"/>
                </a:solidFill>
              </a:defRPr>
            </a:pPr>
            <a:r>
              <a:t>Johns Hopkins University, May 9, 2020</a:t>
            </a:r>
          </a:p>
          <a:p>
            <a:pPr lvl="1" indent="457200" algn="l">
              <a:defRPr sz="4400">
                <a:solidFill>
                  <a:srgbClr val="D5D5D5"/>
                </a:solidFill>
              </a:defRPr>
            </a:pPr>
          </a:p>
          <a:p>
            <a:pPr marL="714374" indent="-714374" algn="l">
              <a:buSzPct val="125000"/>
              <a:buChar char="•"/>
            </a:pPr>
            <a:r>
              <a:t>Nourishment: </a:t>
            </a:r>
            <a:r>
              <a:rPr b="1" cap="small" spc="-250" sz="5000">
                <a:solidFill>
                  <a:srgbClr val="FFF749"/>
                </a:solidFill>
                <a:latin typeface="Courier New"/>
                <a:ea typeface="Courier New"/>
                <a:cs typeface="Courier New"/>
                <a:sym typeface="Courier New"/>
              </a:rPr>
              <a:t>Undernourishment and Obesity</a:t>
            </a:r>
          </a:p>
          <a:p>
            <a:pPr lvl="1" marL="1349375" indent="-714375" algn="l">
              <a:buSzPct val="75000"/>
              <a:buChar char="➡"/>
              <a:defRPr sz="4400">
                <a:solidFill>
                  <a:srgbClr val="D5D5D5"/>
                </a:solidFill>
              </a:defRPr>
            </a:pPr>
            <a:r>
              <a:t>Kaggle, 2016 records</a:t>
            </a:r>
          </a:p>
          <a:p>
            <a:pPr lvl="1" indent="457200" algn="l">
              <a:defRPr sz="4400">
                <a:solidFill>
                  <a:srgbClr val="D5D5D5"/>
                </a:solidFill>
              </a:defRPr>
            </a:pPr>
          </a:p>
          <a:p>
            <a:pPr marL="714374" indent="-714374" algn="l">
              <a:buSzPct val="125000"/>
              <a:buChar char="•"/>
            </a:pPr>
            <a:r>
              <a:t>Health: </a:t>
            </a:r>
            <a:r>
              <a:rPr b="1" cap="small" spc="-250" sz="5000">
                <a:solidFill>
                  <a:srgbClr val="FFF749"/>
                </a:solidFill>
                <a:latin typeface="Courier New"/>
                <a:ea typeface="Courier New"/>
                <a:cs typeface="Courier New"/>
                <a:sym typeface="Courier New"/>
              </a:rPr>
              <a:t>Cardiovascular Disease and Diabetes</a:t>
            </a:r>
          </a:p>
          <a:p>
            <a:pPr lvl="1" marL="1349375" indent="-714375" algn="l">
              <a:buSzPct val="75000"/>
              <a:buChar char="➡"/>
              <a:defRPr sz="4400">
                <a:solidFill>
                  <a:srgbClr val="D5D5D5"/>
                </a:solidFill>
              </a:defRPr>
            </a:pPr>
            <a:r>
              <a:t>Our World in Data, 2017 records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xit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xit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6" grpId="4"/>
      <p:bldP build="whole" bldLvl="1" animBg="1" rev="0" advAuto="0" spid="136" grpId="5"/>
      <p:bldP build="whole" bldLvl="1" animBg="1" rev="0" advAuto="0" spid="133" grpId="2"/>
      <p:bldP build="whole" bldLvl="1" animBg="1" rev="0" advAuto="0" spid="133" grpId="3"/>
      <p:bldP build="p" bldLvl="5" animBg="1" rev="0" advAuto="0" spid="13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Double-click to edi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2" name="Double-click to edi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3" name="cardiovascular-death-rate-vs-gdp-per-capita.png" descr="cardiovascular-death-rate-vs-gdp-per-capit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02040" y="512146"/>
            <a:ext cx="17979920" cy="126917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he Data"/>
          <p:cNvSpPr txBox="1"/>
          <p:nvPr>
            <p:ph type="ctrTitle"/>
          </p:nvPr>
        </p:nvSpPr>
        <p:spPr>
          <a:xfrm>
            <a:off x="1778000" y="-2311327"/>
            <a:ext cx="20828000" cy="4648201"/>
          </a:xfrm>
          <a:prstGeom prst="rect">
            <a:avLst/>
          </a:prstGeom>
        </p:spPr>
        <p:txBody>
          <a:bodyPr/>
          <a:lstStyle/>
          <a:p>
            <a:pPr/>
            <a:r>
              <a:t>The Data</a:t>
            </a:r>
          </a:p>
        </p:txBody>
      </p:sp>
      <p:sp>
        <p:nvSpPr>
          <p:cNvPr id="146" name="COVID-19: Confirmed and Deaths…"/>
          <p:cNvSpPr txBox="1"/>
          <p:nvPr>
            <p:ph type="subTitle" idx="1"/>
          </p:nvPr>
        </p:nvSpPr>
        <p:spPr>
          <a:xfrm>
            <a:off x="210122" y="2881388"/>
            <a:ext cx="14442230" cy="9985224"/>
          </a:xfrm>
          <a:prstGeom prst="rect">
            <a:avLst/>
          </a:prstGeom>
        </p:spPr>
        <p:txBody>
          <a:bodyPr/>
          <a:lstStyle/>
          <a:p>
            <a:pPr marL="714374" indent="-714374" algn="l">
              <a:buSzPct val="125000"/>
              <a:buChar char="•"/>
            </a:pPr>
            <a:r>
              <a:t>COVID-19: </a:t>
            </a:r>
            <a:r>
              <a:rPr b="1" cap="small" spc="-250" sz="5000">
                <a:solidFill>
                  <a:srgbClr val="FFF749"/>
                </a:solidFill>
                <a:latin typeface="Courier New"/>
                <a:ea typeface="Courier New"/>
                <a:cs typeface="Courier New"/>
                <a:sym typeface="Courier New"/>
              </a:rPr>
              <a:t>Confirmed and Deaths</a:t>
            </a:r>
          </a:p>
          <a:p>
            <a:pPr lvl="1" marL="1349375" indent="-714375" algn="l">
              <a:buSzPct val="75000"/>
              <a:buChar char="➡"/>
              <a:defRPr sz="4400">
                <a:solidFill>
                  <a:srgbClr val="D5D5D5"/>
                </a:solidFill>
              </a:defRPr>
            </a:pPr>
            <a:r>
              <a:t>Johns Hopkins University, May 9, 2020</a:t>
            </a:r>
          </a:p>
          <a:p>
            <a:pPr lvl="1" indent="457200" algn="l">
              <a:defRPr sz="4400">
                <a:solidFill>
                  <a:srgbClr val="D5D5D5"/>
                </a:solidFill>
              </a:defRPr>
            </a:pPr>
          </a:p>
          <a:p>
            <a:pPr marL="714374" indent="-714374" algn="l">
              <a:buSzPct val="125000"/>
              <a:buChar char="•"/>
            </a:pPr>
            <a:r>
              <a:t>Nourishment: </a:t>
            </a:r>
            <a:r>
              <a:rPr b="1" cap="small" spc="-250" sz="5000">
                <a:solidFill>
                  <a:srgbClr val="FFF749"/>
                </a:solidFill>
                <a:latin typeface="Courier New"/>
                <a:ea typeface="Courier New"/>
                <a:cs typeface="Courier New"/>
                <a:sym typeface="Courier New"/>
              </a:rPr>
              <a:t>Undernourishment and Obesity</a:t>
            </a:r>
          </a:p>
          <a:p>
            <a:pPr lvl="1" marL="1349375" indent="-714375" algn="l">
              <a:buSzPct val="75000"/>
              <a:buChar char="➡"/>
              <a:defRPr sz="4400">
                <a:solidFill>
                  <a:srgbClr val="D5D5D5"/>
                </a:solidFill>
              </a:defRPr>
            </a:pPr>
            <a:r>
              <a:t>Kaggle, 2016 records</a:t>
            </a:r>
          </a:p>
          <a:p>
            <a:pPr lvl="1" indent="457200" algn="l">
              <a:defRPr sz="4400">
                <a:solidFill>
                  <a:srgbClr val="D5D5D5"/>
                </a:solidFill>
              </a:defRPr>
            </a:pPr>
          </a:p>
          <a:p>
            <a:pPr marL="714374" indent="-714374" algn="l">
              <a:buSzPct val="125000"/>
              <a:buChar char="•"/>
            </a:pPr>
            <a:r>
              <a:t>Health: </a:t>
            </a:r>
            <a:r>
              <a:rPr b="1" cap="small" spc="-250" sz="5000">
                <a:solidFill>
                  <a:srgbClr val="FFF749"/>
                </a:solidFill>
                <a:latin typeface="Courier New"/>
                <a:ea typeface="Courier New"/>
                <a:cs typeface="Courier New"/>
                <a:sym typeface="Courier New"/>
              </a:rPr>
              <a:t>Cardiovascular Disease and Diabetes</a:t>
            </a:r>
          </a:p>
          <a:p>
            <a:pPr lvl="1" marL="1349375" indent="-714375" algn="l">
              <a:buSzPct val="75000"/>
              <a:buChar char="➡"/>
              <a:defRPr sz="4400">
                <a:solidFill>
                  <a:srgbClr val="D5D5D5"/>
                </a:solidFill>
              </a:defRPr>
            </a:pPr>
            <a:r>
              <a:t>Our World in Data, 2017 records</a:t>
            </a:r>
          </a:p>
          <a:p>
            <a:pPr lvl="1" indent="457200" algn="l">
              <a:defRPr sz="4400">
                <a:solidFill>
                  <a:srgbClr val="D5D5D5"/>
                </a:solidFill>
              </a:defRPr>
            </a:pPr>
          </a:p>
          <a:p>
            <a:pPr marL="714374" indent="-714374" algn="l">
              <a:buSzPct val="125000"/>
              <a:buChar char="•"/>
            </a:pPr>
            <a:r>
              <a:t>Demography: </a:t>
            </a:r>
            <a:r>
              <a:rPr b="1" cap="small" spc="-250" sz="5000">
                <a:solidFill>
                  <a:srgbClr val="FFF749"/>
                </a:solidFill>
                <a:latin typeface="Courier New"/>
                <a:ea typeface="Courier New"/>
                <a:cs typeface="Courier New"/>
                <a:sym typeface="Courier New"/>
              </a:rPr>
              <a:t>Population and Males/Females </a:t>
            </a:r>
            <a:r>
              <a:rPr b="1" cap="small" spc="-195" sz="3900">
                <a:solidFill>
                  <a:srgbClr val="FFF749"/>
                </a:solidFill>
                <a:latin typeface="Courier New"/>
                <a:ea typeface="Courier New"/>
                <a:cs typeface="Courier New"/>
                <a:sym typeface="Courier New"/>
              </a:rPr>
              <a:t>75+</a:t>
            </a:r>
          </a:p>
          <a:p>
            <a:pPr lvl="1" marL="1349375" indent="-714375" algn="l" defTabSz="457200">
              <a:lnSpc>
                <a:spcPts val="6600"/>
              </a:lnSpc>
              <a:buSzPct val="75000"/>
              <a:buChar char="➡"/>
              <a:defRPr sz="4400">
                <a:solidFill>
                  <a:srgbClr val="D5D5D5"/>
                </a:solidFill>
              </a:defRPr>
            </a:pPr>
            <a:r>
              <a:t>United Nations, 2019 records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Double-click to edi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Double-click to edi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55" name="Group"/>
          <p:cNvGrpSpPr/>
          <p:nvPr/>
        </p:nvGrpSpPr>
        <p:grpSpPr>
          <a:xfrm>
            <a:off x="556091" y="1907222"/>
            <a:ext cx="23271818" cy="10765156"/>
            <a:chOff x="0" y="0"/>
            <a:chExt cx="23271816" cy="10765154"/>
          </a:xfrm>
        </p:grpSpPr>
        <p:grpSp>
          <p:nvGrpSpPr>
            <p:cNvPr id="153" name="Group"/>
            <p:cNvGrpSpPr/>
            <p:nvPr/>
          </p:nvGrpSpPr>
          <p:grpSpPr>
            <a:xfrm>
              <a:off x="0" y="-1"/>
              <a:ext cx="23271817" cy="10765156"/>
              <a:chOff x="0" y="0"/>
              <a:chExt cx="23271816" cy="10765154"/>
            </a:xfrm>
          </p:grpSpPr>
          <p:pic>
            <p:nvPicPr>
              <p:cNvPr id="150" name="e0Male-HighRes-2020.png" descr="e0Male-HighRes-2020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l="7623" t="8994" r="3377" b="17814"/>
              <a:stretch>
                <a:fillRect/>
              </a:stretch>
            </p:blipFill>
            <p:spPr>
              <a:xfrm>
                <a:off x="0" y="0"/>
                <a:ext cx="23271817" cy="1076515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51" name="e0Male-HighRes-2020.png" descr="e0Male-HighRes-2020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l="3377" t="45698" r="83137" b="33650"/>
              <a:stretch>
                <a:fillRect/>
              </a:stretch>
            </p:blipFill>
            <p:spPr>
              <a:xfrm>
                <a:off x="29734" y="5559789"/>
                <a:ext cx="5060271" cy="435889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52" name="Males"/>
              <p:cNvSpPr txBox="1"/>
              <p:nvPr/>
            </p:nvSpPr>
            <p:spPr>
              <a:xfrm>
                <a:off x="1889136" y="5161719"/>
                <a:ext cx="1286985" cy="600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  <a:r>
                  <a:t>Males</a:t>
                </a:r>
              </a:p>
            </p:txBody>
          </p:sp>
        </p:grpSp>
        <p:pic>
          <p:nvPicPr>
            <p:cNvPr id="154" name="Screen Shot 2020-08-17 at 9.44.22 PM.png" descr="Screen Shot 2020-08-17 at 9.44.22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0603533" y="9728934"/>
              <a:ext cx="8648910" cy="10037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56" name="Life expectancy for males"/>
          <p:cNvSpPr txBox="1"/>
          <p:nvPr/>
        </p:nvSpPr>
        <p:spPr>
          <a:xfrm>
            <a:off x="3688638" y="-55571"/>
            <a:ext cx="17006724" cy="1787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1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Life expectancy for males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roup"/>
          <p:cNvGrpSpPr/>
          <p:nvPr/>
        </p:nvGrpSpPr>
        <p:grpSpPr>
          <a:xfrm>
            <a:off x="228475" y="337958"/>
            <a:ext cx="10473804" cy="4845008"/>
            <a:chOff x="0" y="0"/>
            <a:chExt cx="10473803" cy="4845006"/>
          </a:xfrm>
        </p:grpSpPr>
        <p:grpSp>
          <p:nvGrpSpPr>
            <p:cNvPr id="161" name="Group"/>
            <p:cNvGrpSpPr/>
            <p:nvPr/>
          </p:nvGrpSpPr>
          <p:grpSpPr>
            <a:xfrm>
              <a:off x="-1" y="0"/>
              <a:ext cx="10473805" cy="4845007"/>
              <a:chOff x="0" y="0"/>
              <a:chExt cx="10473803" cy="4845006"/>
            </a:xfrm>
          </p:grpSpPr>
          <p:pic>
            <p:nvPicPr>
              <p:cNvPr id="158" name="e0Male-HighRes-2020.png" descr="e0Male-HighRes-2020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l="7623" t="8994" r="3377" b="17814"/>
              <a:stretch>
                <a:fillRect/>
              </a:stretch>
            </p:blipFill>
            <p:spPr>
              <a:xfrm>
                <a:off x="0" y="0"/>
                <a:ext cx="10473804" cy="484500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59" name="e0Male-HighRes-2020.png" descr="e0Male-HighRes-2020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l="3377" t="45698" r="83137" b="33650"/>
              <a:stretch>
                <a:fillRect/>
              </a:stretch>
            </p:blipFill>
            <p:spPr>
              <a:xfrm>
                <a:off x="13382" y="2502260"/>
                <a:ext cx="2277446" cy="196178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60" name="Males"/>
              <p:cNvSpPr txBox="1"/>
              <p:nvPr/>
            </p:nvSpPr>
            <p:spPr>
              <a:xfrm>
                <a:off x="850232" y="2323103"/>
                <a:ext cx="579226" cy="27048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  <a:r>
                  <a:t>Males</a:t>
                </a:r>
              </a:p>
            </p:txBody>
          </p:sp>
        </p:grpSp>
        <p:pic>
          <p:nvPicPr>
            <p:cNvPr id="162" name="Screen Shot 2020-08-17 at 9.44.22 PM.png" descr="Screen Shot 2020-08-17 at 9.44.22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772267" y="4378642"/>
              <a:ext cx="3892562" cy="4517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4" name="Rectangle"/>
          <p:cNvSpPr/>
          <p:nvPr/>
        </p:nvSpPr>
        <p:spPr>
          <a:xfrm>
            <a:off x="792470" y="2020640"/>
            <a:ext cx="4009764" cy="898508"/>
          </a:xfrm>
          <a:prstGeom prst="rect">
            <a:avLst/>
          </a:prstGeom>
          <a:solidFill>
            <a:srgbClr val="FFFFFF">
              <a:alpha val="40382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5" name="Which story tells the data?"/>
          <p:cNvSpPr txBox="1"/>
          <p:nvPr>
            <p:ph type="subTitle" sz="quarter" idx="1"/>
          </p:nvPr>
        </p:nvSpPr>
        <p:spPr>
          <a:xfrm>
            <a:off x="19145646" y="6869985"/>
            <a:ext cx="5041108" cy="5599113"/>
          </a:xfrm>
          <a:prstGeom prst="rect">
            <a:avLst/>
          </a:prstGeom>
        </p:spPr>
        <p:txBody>
          <a:bodyPr/>
          <a:lstStyle>
            <a:lvl1pPr>
              <a:defRPr sz="7400">
                <a:solidFill>
                  <a:srgbClr val="FFF749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Which story tells the data?</a:t>
            </a:r>
          </a:p>
        </p:txBody>
      </p:sp>
      <p:pic>
        <p:nvPicPr>
          <p:cNvPr id="166" name="cardiovascular-death-rate-vs-gdp-per-capita.png" descr="cardiovascular-death-rate-vs-gdp-per-capita.png"/>
          <p:cNvPicPr>
            <a:picLocks noChangeAspect="1"/>
          </p:cNvPicPr>
          <p:nvPr/>
        </p:nvPicPr>
        <p:blipFill>
          <a:blip r:embed="rId4">
            <a:extLst/>
          </a:blip>
          <a:srcRect l="1552" t="18045" r="852" b="6338"/>
          <a:stretch>
            <a:fillRect/>
          </a:stretch>
        </p:blipFill>
        <p:spPr>
          <a:xfrm>
            <a:off x="14668361" y="278207"/>
            <a:ext cx="9076951" cy="49643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Screen Shot 2020-08-17 at 9.35.02 PM.png" descr="Screen Shot 2020-08-17 at 9.35.02 PM.png"/>
          <p:cNvPicPr>
            <a:picLocks noChangeAspect="1"/>
          </p:cNvPicPr>
          <p:nvPr/>
        </p:nvPicPr>
        <p:blipFill>
          <a:blip r:embed="rId5">
            <a:extLst/>
          </a:blip>
          <a:srcRect l="0" t="0" r="0" b="0"/>
          <a:stretch>
            <a:fillRect/>
          </a:stretch>
        </p:blipFill>
        <p:spPr>
          <a:xfrm>
            <a:off x="8407412" y="6002813"/>
            <a:ext cx="10572766" cy="73334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0" name="Group"/>
          <p:cNvGrpSpPr/>
          <p:nvPr/>
        </p:nvGrpSpPr>
        <p:grpSpPr>
          <a:xfrm>
            <a:off x="564167" y="7808997"/>
            <a:ext cx="5208631" cy="5208631"/>
            <a:chOff x="0" y="0"/>
            <a:chExt cx="5208630" cy="5208630"/>
          </a:xfrm>
        </p:grpSpPr>
        <p:pic>
          <p:nvPicPr>
            <p:cNvPr id="168" name="__results___15_0.png" descr="__results___15_0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0"/>
              <a:ext cx="5208631" cy="52086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9" name="Screen Shot 2020-08-17 at 9.39.15 PM.png" descr="Screen Shot 2020-08-17 at 9.39.15 PM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4282507" y="4730184"/>
              <a:ext cx="873731" cy="4277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71" name="Double Arrow"/>
          <p:cNvSpPr/>
          <p:nvPr/>
        </p:nvSpPr>
        <p:spPr>
          <a:xfrm rot="3180370">
            <a:off x="6704394" y="4709483"/>
            <a:ext cx="2795307" cy="1290307"/>
          </a:xfrm>
          <a:prstGeom prst="leftRightArrow">
            <a:avLst>
              <a:gd name="adj1" fmla="val 32000"/>
              <a:gd name="adj2" fmla="val 47958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2" name="Double Arrow"/>
          <p:cNvSpPr/>
          <p:nvPr/>
        </p:nvSpPr>
        <p:spPr>
          <a:xfrm>
            <a:off x="6247149" y="9625273"/>
            <a:ext cx="2795307" cy="1386473"/>
          </a:xfrm>
          <a:prstGeom prst="leftRightArrow">
            <a:avLst>
              <a:gd name="adj1" fmla="val 32000"/>
              <a:gd name="adj2" fmla="val 44632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3" name="??"/>
          <p:cNvSpPr/>
          <p:nvPr/>
        </p:nvSpPr>
        <p:spPr>
          <a:xfrm rot="7270351">
            <a:off x="15263680" y="4972285"/>
            <a:ext cx="2795307" cy="1332178"/>
          </a:xfrm>
          <a:prstGeom prst="leftRightArrow">
            <a:avLst>
              <a:gd name="adj1" fmla="val 32000"/>
              <a:gd name="adj2" fmla="val 46451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??</a:t>
            </a:r>
          </a:p>
        </p:txBody>
      </p:sp>
      <p:sp>
        <p:nvSpPr>
          <p:cNvPr id="174" name="?"/>
          <p:cNvSpPr txBox="1"/>
          <p:nvPr/>
        </p:nvSpPr>
        <p:spPr>
          <a:xfrm>
            <a:off x="16427626" y="5243895"/>
            <a:ext cx="453239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/>
            <a:r>
              <a:t>?</a:t>
            </a:r>
          </a:p>
        </p:txBody>
      </p:sp>
      <p:sp>
        <p:nvSpPr>
          <p:cNvPr id="175" name="?"/>
          <p:cNvSpPr txBox="1"/>
          <p:nvPr/>
        </p:nvSpPr>
        <p:spPr>
          <a:xfrm>
            <a:off x="7901612" y="5035991"/>
            <a:ext cx="453239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/>
            <a:r>
              <a:t>?</a:t>
            </a:r>
          </a:p>
        </p:txBody>
      </p:sp>
      <p:sp>
        <p:nvSpPr>
          <p:cNvPr id="176" name="?"/>
          <p:cNvSpPr txBox="1"/>
          <p:nvPr/>
        </p:nvSpPr>
        <p:spPr>
          <a:xfrm>
            <a:off x="7380083" y="9901454"/>
            <a:ext cx="453239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/>
            <a:r>
              <a:t>?</a:t>
            </a:r>
          </a:p>
        </p:txBody>
      </p:sp>
      <p:sp>
        <p:nvSpPr>
          <p:cNvPr id="177" name="Health"/>
          <p:cNvSpPr txBox="1"/>
          <p:nvPr/>
        </p:nvSpPr>
        <p:spPr>
          <a:xfrm>
            <a:off x="20204472" y="480054"/>
            <a:ext cx="1999184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/>
            <a:r>
              <a:t>Health</a:t>
            </a:r>
          </a:p>
        </p:txBody>
      </p:sp>
      <p:sp>
        <p:nvSpPr>
          <p:cNvPr id="178" name="Demografics"/>
          <p:cNvSpPr txBox="1"/>
          <p:nvPr/>
        </p:nvSpPr>
        <p:spPr>
          <a:xfrm>
            <a:off x="872387" y="2059635"/>
            <a:ext cx="3849930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/>
            <a:r>
              <a:t>Demografics</a:t>
            </a:r>
          </a:p>
        </p:txBody>
      </p:sp>
      <p:sp>
        <p:nvSpPr>
          <p:cNvPr id="179" name="Nourishment"/>
          <p:cNvSpPr txBox="1"/>
          <p:nvPr/>
        </p:nvSpPr>
        <p:spPr>
          <a:xfrm>
            <a:off x="1237726" y="10786555"/>
            <a:ext cx="3861512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/>
            <a:r>
              <a:t>Nourishment</a:t>
            </a:r>
          </a:p>
        </p:txBody>
      </p:sp>
      <p:sp>
        <p:nvSpPr>
          <p:cNvPr id="180" name="COVID-19"/>
          <p:cNvSpPr txBox="1"/>
          <p:nvPr/>
        </p:nvSpPr>
        <p:spPr>
          <a:xfrm>
            <a:off x="15163316" y="12200618"/>
            <a:ext cx="2981859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COVID-19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Exploring the data set"/>
          <p:cNvSpPr txBox="1"/>
          <p:nvPr>
            <p:ph type="ctrTitle"/>
          </p:nvPr>
        </p:nvSpPr>
        <p:spPr>
          <a:xfrm>
            <a:off x="2057400" y="2501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Exploring the data set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